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22"/>
  </p:notesMasterIdLst>
  <p:sldIdLst>
    <p:sldId id="256" r:id="rId2"/>
    <p:sldId id="258" r:id="rId3"/>
    <p:sldId id="275" r:id="rId4"/>
    <p:sldId id="261" r:id="rId5"/>
    <p:sldId id="280" r:id="rId6"/>
    <p:sldId id="279" r:id="rId7"/>
    <p:sldId id="262" r:id="rId8"/>
    <p:sldId id="263" r:id="rId9"/>
    <p:sldId id="265" r:id="rId10"/>
    <p:sldId id="266" r:id="rId11"/>
    <p:sldId id="264" r:id="rId12"/>
    <p:sldId id="267" r:id="rId13"/>
    <p:sldId id="268" r:id="rId14"/>
    <p:sldId id="269" r:id="rId15"/>
    <p:sldId id="271" r:id="rId16"/>
    <p:sldId id="270" r:id="rId17"/>
    <p:sldId id="272" r:id="rId18"/>
    <p:sldId id="273" r:id="rId19"/>
    <p:sldId id="277" r:id="rId20"/>
    <p:sldId id="274"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66934" autoAdjust="0"/>
  </p:normalViewPr>
  <p:slideViewPr>
    <p:cSldViewPr snapToGrid="0">
      <p:cViewPr>
        <p:scale>
          <a:sx n="47" d="100"/>
          <a:sy n="47" d="100"/>
        </p:scale>
        <p:origin x="1324" y="-1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4/26/2021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 </a:t>
            </a:r>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This is just an example; countries would develop their own.</a:t>
            </a:r>
          </a:p>
          <a:p>
            <a:endParaRPr lang="en-US" dirty="0"/>
          </a:p>
          <a:p>
            <a:r>
              <a:rPr lang="en-US" dirty="0"/>
              <a:t>Question to pose to trainees:</a:t>
            </a:r>
          </a:p>
          <a:p>
            <a:r>
              <a:rPr lang="en-US" dirty="0"/>
              <a:t>What do you want to know from another</a:t>
            </a:r>
            <a:r>
              <a:rPr lang="en-US" baseline="0" dirty="0"/>
              <a:t> country?</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dirty="0"/>
          </a:p>
        </p:txBody>
      </p:sp>
    </p:spTree>
    <p:extLst>
      <p:ext uri="{BB962C8B-B14F-4D97-AF65-F5344CB8AC3E}">
        <p14:creationId xmlns:p14="http://schemas.microsoft.com/office/powerpoint/2010/main" val="14548345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is just an example; countries can use their own</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dirty="0"/>
          </a:p>
        </p:txBody>
      </p:sp>
    </p:spTree>
    <p:extLst>
      <p:ext uri="{BB962C8B-B14F-4D97-AF65-F5344CB8AC3E}">
        <p14:creationId xmlns:p14="http://schemas.microsoft.com/office/powerpoint/2010/main" val="42827227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just an example; countries</a:t>
            </a:r>
            <a:r>
              <a:rPr lang="en-US" baseline="0" dirty="0"/>
              <a:t> can use their own.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13</a:t>
            </a:fld>
            <a:endParaRPr lang="en-US" dirty="0"/>
          </a:p>
        </p:txBody>
      </p:sp>
    </p:spTree>
    <p:extLst>
      <p:ext uri="{BB962C8B-B14F-4D97-AF65-F5344CB8AC3E}">
        <p14:creationId xmlns:p14="http://schemas.microsoft.com/office/powerpoint/2010/main" val="20669693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Participant flip chart: </a:t>
            </a:r>
            <a:r>
              <a:rPr lang="en-US" sz="1200" kern="1200" dirty="0">
                <a:solidFill>
                  <a:schemeClr val="tx1"/>
                </a:solidFill>
                <a:effectLst/>
                <a:latin typeface="+mn-lt"/>
                <a:ea typeface="+mn-ea"/>
                <a:cs typeface="+mn-cs"/>
              </a:rPr>
              <a:t>Ask a facilitator to bring the flip chart the front of the room</a:t>
            </a:r>
          </a:p>
          <a:p>
            <a:r>
              <a:rPr lang="en-US" sz="1200" kern="1200" dirty="0">
                <a:solidFill>
                  <a:schemeClr val="tx1"/>
                </a:solidFill>
                <a:effectLst/>
                <a:latin typeface="+mn-lt"/>
                <a:ea typeface="+mn-ea"/>
                <a:cs typeface="+mn-cs"/>
              </a:rPr>
              <a:t>Ask one of the ground crossing participants to come to the front of the room and draw out this slide on a flip chart (you can omit country C). Say country A is [country of MTP training] and Country B is [a neighboring</a:t>
            </a:r>
            <a:r>
              <a:rPr lang="en-US" sz="1200" kern="1200" baseline="0" dirty="0">
                <a:solidFill>
                  <a:schemeClr val="tx1"/>
                </a:solidFill>
                <a:effectLst/>
                <a:latin typeface="+mn-lt"/>
                <a:ea typeface="+mn-ea"/>
                <a:cs typeface="+mn-cs"/>
              </a:rPr>
              <a:t> country]</a:t>
            </a:r>
            <a:r>
              <a:rPr lang="en-US" sz="1200" kern="1200" dirty="0">
                <a:solidFill>
                  <a:schemeClr val="tx1"/>
                </a:solidFill>
                <a:effectLst/>
                <a:latin typeface="+mn-lt"/>
                <a:ea typeface="+mn-ea"/>
                <a:cs typeface="+mn-cs"/>
              </a:rPr>
              <a:t>. Ask them to fill in counterparts that they know for each.</a:t>
            </a:r>
          </a:p>
          <a:p>
            <a:endParaRPr lang="en-US" dirty="0"/>
          </a:p>
          <a:p>
            <a:r>
              <a:rPr lang="en-US" dirty="0"/>
              <a:t>Who would fill in the boxes?</a:t>
            </a:r>
          </a:p>
          <a:p>
            <a:r>
              <a:rPr lang="en-US" dirty="0"/>
              <a:t>What if the neighboring country didn’t have a direct counterpart, e.g., they don’t have someone at the intermediate level or they don’t want the communication to occur at the local level?</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dirty="0"/>
          </a:p>
        </p:txBody>
      </p:sp>
    </p:spTree>
    <p:extLst>
      <p:ext uri="{BB962C8B-B14F-4D97-AF65-F5344CB8AC3E}">
        <p14:creationId xmlns:p14="http://schemas.microsoft.com/office/powerpoint/2010/main" val="2633398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Questions to pose to trainees:</a:t>
            </a:r>
          </a:p>
          <a:p>
            <a:endParaRPr lang="en-US" dirty="0"/>
          </a:p>
          <a:p>
            <a:r>
              <a:rPr lang="en-US" dirty="0"/>
              <a:t>How many districts should be represented at a meeting; for example, should three contiguous districts along the border join, just 2, 5? When is it too much?</a:t>
            </a:r>
          </a:p>
          <a:p>
            <a:r>
              <a:rPr lang="en-US" dirty="0"/>
              <a:t>Which stakeholders should attend a cross-border meeting?</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16</a:t>
            </a:fld>
            <a:endParaRPr lang="en-US" dirty="0"/>
          </a:p>
        </p:txBody>
      </p:sp>
    </p:spTree>
    <p:extLst>
      <p:ext uri="{BB962C8B-B14F-4D97-AF65-F5344CB8AC3E}">
        <p14:creationId xmlns:p14="http://schemas.microsoft.com/office/powerpoint/2010/main" val="1809300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a meeting, break the attendees up into working groups.</a:t>
            </a:r>
          </a:p>
          <a:p>
            <a:r>
              <a:rPr lang="en-US" dirty="0"/>
              <a:t>Use a scenario to guide discussions; for example: “This morning you heard about a case in your country with recent travel to a neighboring country. What do you need to collect/know before determining if you should tell the neighboring country? Who would you call?” etc.</a:t>
            </a:r>
          </a:p>
        </p:txBody>
      </p:sp>
      <p:sp>
        <p:nvSpPr>
          <p:cNvPr id="4" name="Slide Number Placeholder 3"/>
          <p:cNvSpPr>
            <a:spLocks noGrp="1"/>
          </p:cNvSpPr>
          <p:nvPr>
            <p:ph type="sldNum" sz="quarter" idx="10"/>
          </p:nvPr>
        </p:nvSpPr>
        <p:spPr/>
        <p:txBody>
          <a:bodyPr/>
          <a:lstStyle/>
          <a:p>
            <a:fld id="{712B78C0-3020-4A62-8BB6-53E6219B4317}" type="slidenum">
              <a:rPr lang="en-US" smtClean="0"/>
              <a:t>17</a:t>
            </a:fld>
            <a:endParaRPr lang="en-US" dirty="0"/>
          </a:p>
        </p:txBody>
      </p:sp>
    </p:spTree>
    <p:extLst>
      <p:ext uri="{BB962C8B-B14F-4D97-AF65-F5344CB8AC3E}">
        <p14:creationId xmlns:p14="http://schemas.microsoft.com/office/powerpoint/2010/main" val="20101728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18</a:t>
            </a:fld>
            <a:endParaRPr lang="en-US" dirty="0"/>
          </a:p>
        </p:txBody>
      </p:sp>
    </p:spTree>
    <p:extLst>
      <p:ext uri="{BB962C8B-B14F-4D97-AF65-F5344CB8AC3E}">
        <p14:creationId xmlns:p14="http://schemas.microsoft.com/office/powerpoint/2010/main" val="39488100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800" dirty="0">
                <a:effectLst/>
                <a:latin typeface="Calibri" panose="020F0502020204030204" pitchFamily="34" charset="0"/>
                <a:ea typeface="Times New Roman" panose="02020603050405020304" pitchFamily="18" charset="0"/>
              </a:rPr>
              <a:t>There are many structures or persons / focal points coordinating </a:t>
            </a:r>
          </a:p>
          <a:p>
            <a:r>
              <a:rPr lang="en-GB" sz="1800" dirty="0">
                <a:effectLst/>
                <a:latin typeface="Calibri" panose="020F0502020204030204" pitchFamily="34" charset="0"/>
                <a:ea typeface="Times New Roman" panose="02020603050405020304" pitchFamily="18" charset="0"/>
              </a:rPr>
              <a:t>P</a:t>
            </a:r>
            <a:r>
              <a:rPr lang="en-UG" sz="1800" dirty="0" err="1">
                <a:effectLst/>
                <a:latin typeface="Calibri" panose="020F0502020204030204" pitchFamily="34" charset="0"/>
                <a:ea typeface="Times New Roman" panose="02020603050405020304" pitchFamily="18" charset="0"/>
              </a:rPr>
              <a:t>ost</a:t>
            </a:r>
            <a:r>
              <a:rPr lang="en-UG" sz="1800" dirty="0">
                <a:effectLst/>
                <a:latin typeface="Calibri" panose="020F0502020204030204" pitchFamily="34" charset="0"/>
                <a:ea typeface="Times New Roman" panose="02020603050405020304" pitchFamily="18" charset="0"/>
              </a:rPr>
              <a:t>-meeting, systems and resources will continue to be supported through these important points</a:t>
            </a:r>
            <a:endParaRPr lang="en-UG" dirty="0"/>
          </a:p>
        </p:txBody>
      </p:sp>
      <p:sp>
        <p:nvSpPr>
          <p:cNvPr id="4" name="Espace réservé du numéro de diapositive 3"/>
          <p:cNvSpPr>
            <a:spLocks noGrp="1"/>
          </p:cNvSpPr>
          <p:nvPr>
            <p:ph type="sldNum" sz="quarter" idx="5"/>
          </p:nvPr>
        </p:nvSpPr>
        <p:spPr/>
        <p:txBody>
          <a:bodyPr/>
          <a:lstStyle/>
          <a:p>
            <a:fld id="{712B78C0-3020-4A62-8BB6-53E6219B4317}" type="slidenum">
              <a:rPr lang="en-US" smtClean="0"/>
              <a:t>19</a:t>
            </a:fld>
            <a:endParaRPr lang="en-US" dirty="0"/>
          </a:p>
        </p:txBody>
      </p:sp>
    </p:spTree>
    <p:extLst>
      <p:ext uri="{BB962C8B-B14F-4D97-AF65-F5344CB8AC3E}">
        <p14:creationId xmlns:p14="http://schemas.microsoft.com/office/powerpoint/2010/main" val="20862074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Ask participants to share work experiences:</a:t>
            </a:r>
            <a:r>
              <a:rPr lang="en-US" sz="1200" kern="1200" dirty="0">
                <a:solidFill>
                  <a:schemeClr val="tx1"/>
                </a:solidFill>
                <a:effectLst/>
                <a:latin typeface="+mn-lt"/>
                <a:ea typeface="+mn-ea"/>
                <a:cs typeface="+mn-cs"/>
              </a:rPr>
              <a:t> Ask the other ground crossing participant to come to the front of the room and share his or her experience in cross-border information sharing. What cross-border meetings have they attended? What was discussed? Have any cross-border disease sharing protocols been created? How have they been used?</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20</a:t>
            </a:fld>
            <a:endParaRPr lang="en-US" dirty="0"/>
          </a:p>
        </p:txBody>
      </p:sp>
    </p:spTree>
    <p:extLst>
      <p:ext uri="{BB962C8B-B14F-4D97-AF65-F5344CB8AC3E}">
        <p14:creationId xmlns:p14="http://schemas.microsoft.com/office/powerpoint/2010/main" val="1875676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Step 1: Identify respondents</a:t>
            </a:r>
          </a:p>
          <a:p>
            <a:pPr lvl="1"/>
            <a:r>
              <a:rPr lang="en-GB" dirty="0"/>
              <a:t>Ministry of Health [POE health agency]</a:t>
            </a:r>
            <a:r>
              <a:rPr lang="en-GB" baseline="0" dirty="0"/>
              <a:t> </a:t>
            </a:r>
            <a:r>
              <a:rPr lang="en-GB" dirty="0"/>
              <a:t>lead, district-level [POE</a:t>
            </a:r>
            <a:r>
              <a:rPr lang="en-GB" baseline="0" dirty="0"/>
              <a:t> health agency] </a:t>
            </a:r>
            <a:r>
              <a:rPr lang="en-GB" dirty="0"/>
              <a:t>officers, ground crossing staff at 7 ground crossings</a:t>
            </a:r>
          </a:p>
          <a:p>
            <a:r>
              <a:rPr lang="en-GB" dirty="0"/>
              <a:t>Step 2: Adapt the BHCDG</a:t>
            </a:r>
          </a:p>
          <a:p>
            <a:pPr lvl="1"/>
            <a:r>
              <a:rPr lang="en-GB" dirty="0"/>
              <a:t>Identified all 7 sections as relevant</a:t>
            </a:r>
          </a:p>
          <a:p>
            <a:r>
              <a:rPr lang="en-GB" dirty="0"/>
              <a:t>Step 3: Facilitate the discussion</a:t>
            </a:r>
          </a:p>
          <a:p>
            <a:pPr lvl="1"/>
            <a:r>
              <a:rPr lang="en-GB" dirty="0"/>
              <a:t>[POE health agency] officers met with ground crossing staff</a:t>
            </a:r>
          </a:p>
          <a:p>
            <a:r>
              <a:rPr lang="en-GB" dirty="0"/>
              <a:t>Step 4: Summarize and disseminate key findings</a:t>
            </a:r>
          </a:p>
          <a:p>
            <a:pPr lvl="1"/>
            <a:r>
              <a:rPr lang="en-GB" dirty="0"/>
              <a:t>Summarized strengths and areas for improvement</a:t>
            </a:r>
          </a:p>
          <a:p>
            <a:pPr lvl="1"/>
            <a:r>
              <a:rPr lang="en-GB" dirty="0"/>
              <a:t>Developed an action plan</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3071466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Cross-border doesn’t have to mean international borders.</a:t>
            </a:r>
            <a:r>
              <a:rPr lang="en-US" baseline="0" dirty="0"/>
              <a:t> The same concept can apply to sub-national administrative boundaries. </a:t>
            </a:r>
          </a:p>
          <a:p>
            <a:endParaRPr lang="en-US" baseline="0" dirty="0"/>
          </a:p>
          <a:p>
            <a:r>
              <a:rPr lang="en-US" b="0" i="1" baseline="0" dirty="0"/>
              <a:t>Ask participants: Is there national guidance on cross-border sharing?</a:t>
            </a:r>
            <a:endParaRPr lang="en-US" b="0" i="1"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2541524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514350" indent="-285750">
              <a:lnSpc>
                <a:spcPct val="107000"/>
              </a:lnSpc>
              <a:spcAft>
                <a:spcPts val="800"/>
              </a:spcAft>
              <a:buFont typeface="Wingdings" panose="05000000000000000000" pitchFamily="2" charset="2"/>
              <a:buChar char="Ø"/>
            </a:pPr>
            <a:r>
              <a:rPr lang="en-UG" sz="1800" dirty="0">
                <a:effectLst/>
                <a:latin typeface="Calibri" panose="020F0502020204030204" pitchFamily="34" charset="0"/>
                <a:ea typeface="Times New Roman" panose="02020603050405020304" pitchFamily="18" charset="0"/>
                <a:cs typeface="Calibri" panose="020F0502020204030204" pitchFamily="34" charset="0"/>
              </a:rPr>
              <a:t>The information gathered at ground crossings is communicated out at regional and binational levels in order to provide valuable surveillance information.</a:t>
            </a:r>
            <a:endParaRPr lang="en-GB" sz="1800" dirty="0">
              <a:effectLst/>
              <a:latin typeface="Calibri" panose="020F0502020204030204" pitchFamily="34" charset="0"/>
              <a:ea typeface="Times New Roman" panose="02020603050405020304" pitchFamily="18" charset="0"/>
              <a:cs typeface="Calibri" panose="020F0502020204030204" pitchFamily="34" charset="0"/>
            </a:endParaRPr>
          </a:p>
          <a:p>
            <a:pPr marL="514350" indent="-285750">
              <a:lnSpc>
                <a:spcPct val="107000"/>
              </a:lnSpc>
              <a:spcAft>
                <a:spcPts val="800"/>
              </a:spcAft>
              <a:buFont typeface="Wingdings" panose="05000000000000000000" pitchFamily="2" charset="2"/>
              <a:buChar char="Ø"/>
            </a:pPr>
            <a:r>
              <a:rPr lang="en-UG" sz="1800" dirty="0">
                <a:effectLst/>
                <a:latin typeface="Calibri" panose="020F0502020204030204" pitchFamily="34" charset="0"/>
                <a:ea typeface="Times New Roman" panose="02020603050405020304" pitchFamily="18" charset="0"/>
                <a:cs typeface="Calibri" panose="020F0502020204030204" pitchFamily="34" charset="0"/>
              </a:rPr>
              <a:t>It’s important to assess binational and regional collaboration and communication, which can be accomplished with the following questions</a:t>
            </a:r>
            <a:r>
              <a:rPr lang="en-GB" sz="1800" dirty="0">
                <a:effectLst/>
                <a:latin typeface="Calibri" panose="020F0502020204030204" pitchFamily="34" charset="0"/>
                <a:ea typeface="Times New Roman" panose="02020603050405020304" pitchFamily="18" charset="0"/>
                <a:cs typeface="Calibri" panose="020F0502020204030204" pitchFamily="34" charset="0"/>
              </a:rPr>
              <a:t>:</a:t>
            </a:r>
          </a:p>
          <a:p>
            <a:pPr marL="971550" lvl="1" indent="-285750">
              <a:lnSpc>
                <a:spcPct val="107000"/>
              </a:lnSpc>
              <a:spcAft>
                <a:spcPts val="800"/>
              </a:spcAft>
              <a:buFontTx/>
              <a:buChar char="-"/>
            </a:pPr>
            <a:r>
              <a:rPr lang="en-UG" sz="1800" dirty="0">
                <a:effectLst/>
                <a:latin typeface="Calibri" panose="020F0502020204030204" pitchFamily="34" charset="0"/>
                <a:ea typeface="Times New Roman" panose="02020603050405020304" pitchFamily="18" charset="0"/>
                <a:cs typeface="Calibri" panose="020F0502020204030204" pitchFamily="34" charset="0"/>
              </a:rPr>
              <a:t>Existing agreements? </a:t>
            </a:r>
            <a:endParaRPr lang="en-GB" sz="1800" dirty="0">
              <a:effectLst/>
              <a:latin typeface="Calibri" panose="020F0502020204030204" pitchFamily="34" charset="0"/>
              <a:ea typeface="Times New Roman" panose="02020603050405020304" pitchFamily="18" charset="0"/>
              <a:cs typeface="Calibri" panose="020F0502020204030204" pitchFamily="34" charset="0"/>
            </a:endParaRPr>
          </a:p>
          <a:p>
            <a:pPr marL="971550" lvl="1" indent="-285750">
              <a:lnSpc>
                <a:spcPct val="107000"/>
              </a:lnSpc>
              <a:spcAft>
                <a:spcPts val="800"/>
              </a:spcAft>
              <a:buFontTx/>
              <a:buChar char="-"/>
            </a:pPr>
            <a:r>
              <a:rPr lang="en-UG" sz="1800" dirty="0">
                <a:effectLst/>
                <a:latin typeface="Calibri" panose="020F0502020204030204" pitchFamily="34" charset="0"/>
                <a:ea typeface="Times New Roman" panose="02020603050405020304" pitchFamily="18" charset="0"/>
                <a:cs typeface="Calibri" panose="020F0502020204030204" pitchFamily="34" charset="0"/>
              </a:rPr>
              <a:t>As of when?</a:t>
            </a:r>
            <a:endParaRPr lang="en-GB" sz="1800" dirty="0">
              <a:effectLst/>
              <a:latin typeface="Calibri" panose="020F0502020204030204" pitchFamily="34" charset="0"/>
              <a:ea typeface="Times New Roman" panose="02020603050405020304" pitchFamily="18" charset="0"/>
              <a:cs typeface="Calibri" panose="020F0502020204030204" pitchFamily="34" charset="0"/>
            </a:endParaRPr>
          </a:p>
          <a:p>
            <a:pPr marL="971550" lvl="1" indent="-285750">
              <a:lnSpc>
                <a:spcPct val="107000"/>
              </a:lnSpc>
              <a:spcAft>
                <a:spcPts val="800"/>
              </a:spcAft>
              <a:buFontTx/>
              <a:buChar char="-"/>
            </a:pPr>
            <a:r>
              <a:rPr lang="en-UG" sz="1800" dirty="0">
                <a:effectLst/>
                <a:latin typeface="Calibri" panose="020F0502020204030204" pitchFamily="34" charset="0"/>
                <a:ea typeface="Times New Roman" panose="02020603050405020304" pitchFamily="18" charset="0"/>
                <a:cs typeface="Calibri" panose="020F0502020204030204" pitchFamily="34" charset="0"/>
              </a:rPr>
              <a:t>With who? </a:t>
            </a:r>
            <a:endParaRPr lang="en-GB" sz="1800" dirty="0">
              <a:effectLst/>
              <a:latin typeface="Calibri" panose="020F0502020204030204" pitchFamily="34" charset="0"/>
              <a:ea typeface="Times New Roman" panose="02020603050405020304" pitchFamily="18" charset="0"/>
              <a:cs typeface="Calibri" panose="020F0502020204030204" pitchFamily="34" charset="0"/>
            </a:endParaRPr>
          </a:p>
          <a:p>
            <a:pPr marL="971550" lvl="1" indent="-285750">
              <a:lnSpc>
                <a:spcPct val="107000"/>
              </a:lnSpc>
              <a:spcAft>
                <a:spcPts val="800"/>
              </a:spcAft>
              <a:buFontTx/>
              <a:buChar char="-"/>
            </a:pPr>
            <a:r>
              <a:rPr lang="en-UG" sz="1800" dirty="0">
                <a:effectLst/>
                <a:latin typeface="Calibri" panose="020F0502020204030204" pitchFamily="34" charset="0"/>
                <a:ea typeface="Times New Roman" panose="02020603050405020304" pitchFamily="18" charset="0"/>
                <a:cs typeface="Calibri" panose="020F0502020204030204" pitchFamily="34" charset="0"/>
              </a:rPr>
              <a:t>At what level?</a:t>
            </a:r>
            <a:endParaRPr lang="en-UG"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G" dirty="0"/>
          </a:p>
        </p:txBody>
      </p:sp>
      <p:sp>
        <p:nvSpPr>
          <p:cNvPr id="4" name="Espace réservé du numéro de diapositive 3"/>
          <p:cNvSpPr>
            <a:spLocks noGrp="1"/>
          </p:cNvSpPr>
          <p:nvPr>
            <p:ph type="sldNum" sz="quarter" idx="5"/>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2003332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a:t>
            </a:r>
            <a:r>
              <a:rPr lang="en-US" baseline="0" dirty="0"/>
              <a:t> about what you have to know, and then move in to what documents they can develop and then how to use meetings to develop them. What is the title of the person that would be contacted (not an individual name, as personnel change)</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1154588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Contact information for cross-border counterparts</a:t>
            </a:r>
          </a:p>
          <a:p>
            <a:r>
              <a:rPr lang="en-US" dirty="0"/>
              <a:t>Objective: To identify priority diseases for cross-border reporting</a:t>
            </a:r>
          </a:p>
          <a:p>
            <a:r>
              <a:rPr lang="en-US" dirty="0"/>
              <a:t>Objective: To adapt a national standardized form or information sharing mechanism for use when notifying a cross-border counterpart about a suspect or probable public health event</a:t>
            </a:r>
          </a:p>
          <a:p>
            <a:r>
              <a:rPr lang="en-US" dirty="0"/>
              <a:t>Objective: To identify preparedness and response activities to support cross-border coordination</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dirty="0"/>
          </a:p>
        </p:txBody>
      </p:sp>
    </p:spTree>
    <p:extLst>
      <p:ext uri="{BB962C8B-B14F-4D97-AF65-F5344CB8AC3E}">
        <p14:creationId xmlns:p14="http://schemas.microsoft.com/office/powerpoint/2010/main" val="2410151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SOPs</a:t>
            </a:r>
          </a:p>
          <a:p>
            <a:r>
              <a:rPr lang="en-US" dirty="0"/>
              <a:t>1. Objective: To outline what information (in the form of questions) to consider when deciding whether to share public health information with a cross-border counterpart, and the steps to take based on the response to the questions </a:t>
            </a:r>
          </a:p>
          <a:p>
            <a:r>
              <a:rPr lang="en-US" dirty="0"/>
              <a:t>2. Objective: To outline information (in the form of questions) to consider after receipt of notification from a cross-border counterpart, and the steps to take based on the response to the questions</a:t>
            </a:r>
          </a:p>
          <a:p>
            <a:r>
              <a:rPr lang="en-US" dirty="0"/>
              <a:t>3. Objective: To describe the triggers for initiating communication with cross-border counterparts, what information to share, at what administrative level the cross-border communication is made, and the flow of communication to the national level</a:t>
            </a:r>
          </a:p>
          <a:p>
            <a:r>
              <a:rPr lang="en-US" dirty="0"/>
              <a:t>4. Objective: To describe at what administrative level cross-border communication is received, the criteria for notifying the national level, what information to share to the national level, and the internal chain of communication</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dirty="0"/>
          </a:p>
        </p:txBody>
      </p:sp>
    </p:spTree>
    <p:extLst>
      <p:ext uri="{BB962C8B-B14F-4D97-AF65-F5344CB8AC3E}">
        <p14:creationId xmlns:p14="http://schemas.microsoft.com/office/powerpoint/2010/main" val="928458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Focus on the fact that three countries</a:t>
            </a:r>
            <a:r>
              <a:rPr lang="en-US" baseline="0" dirty="0"/>
              <a:t> may have different disease reporting requirements, but only to prioritize what is common for all three if you are developing an agreement for all.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dirty="0"/>
          </a:p>
        </p:txBody>
      </p:sp>
    </p:spTree>
    <p:extLst>
      <p:ext uri="{BB962C8B-B14F-4D97-AF65-F5344CB8AC3E}">
        <p14:creationId xmlns:p14="http://schemas.microsoft.com/office/powerpoint/2010/main" val="37684585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4/26/2021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4/26/2021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4/26/2021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4/26/2021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b="1" dirty="0"/>
              <a:t>Considerations for Ground Crossings</a:t>
            </a:r>
          </a:p>
        </p:txBody>
      </p:sp>
      <p:sp>
        <p:nvSpPr>
          <p:cNvPr id="3" name="Subtitle 2"/>
          <p:cNvSpPr>
            <a:spLocks noGrp="1"/>
          </p:cNvSpPr>
          <p:nvPr>
            <p:ph type="subTitle" idx="1"/>
          </p:nvPr>
        </p:nvSpPr>
        <p:spPr>
          <a:xfrm>
            <a:off x="1154954" y="4777379"/>
            <a:ext cx="9500211" cy="1612131"/>
          </a:xfrm>
        </p:spPr>
        <p:txBody>
          <a:bodyPr>
            <a:normAutofit/>
          </a:bodyPr>
          <a:lstStyle/>
          <a:p>
            <a:r>
              <a:rPr lang="en-US" dirty="0"/>
              <a:t>Master training program</a:t>
            </a:r>
          </a:p>
          <a:p>
            <a:r>
              <a:rPr lang="en-US" dirty="0"/>
              <a:t>[</a:t>
            </a:r>
            <a:r>
              <a:rPr lang="en-US" dirty="0">
                <a:solidFill>
                  <a:srgbClr val="FF0000"/>
                </a:solidFill>
              </a:rPr>
              <a:t>Date</a:t>
            </a:r>
            <a:r>
              <a:rPr lang="en-US" dirty="0"/>
              <a:t>]</a:t>
            </a:r>
          </a:p>
          <a:p>
            <a:r>
              <a:rPr lang="en-US" dirty="0"/>
              <a:t>Credit: Slide set created by Sadie ward and Rebecca Merrill (CDC DGMQ)</a:t>
            </a:r>
          </a:p>
          <a:p>
            <a:endParaRPr lang="en-US" dirty="0"/>
          </a:p>
          <a:p>
            <a:endParaRPr lang="en-US" dirty="0"/>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728" y="679572"/>
            <a:ext cx="9854812" cy="706964"/>
          </a:xfrm>
        </p:spPr>
        <p:txBody>
          <a:bodyPr/>
          <a:lstStyle/>
          <a:p>
            <a:r>
              <a:rPr lang="en-US" dirty="0"/>
              <a:t>Priority diseases/events for real-time cross-border reporting</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5" name="Picture 4"/>
          <p:cNvPicPr>
            <a:picLocks noChangeAspect="1"/>
          </p:cNvPicPr>
          <p:nvPr/>
        </p:nvPicPr>
        <p:blipFill rotWithShape="1">
          <a:blip r:embed="rId3"/>
          <a:srcRect t="6367"/>
          <a:stretch/>
        </p:blipFill>
        <p:spPr>
          <a:xfrm>
            <a:off x="497728" y="1619543"/>
            <a:ext cx="9487856" cy="5142764"/>
          </a:xfrm>
          <a:prstGeom prst="rect">
            <a:avLst/>
          </a:prstGeom>
        </p:spPr>
      </p:pic>
    </p:spTree>
    <p:extLst>
      <p:ext uri="{BB962C8B-B14F-4D97-AF65-F5344CB8AC3E}">
        <p14:creationId xmlns:p14="http://schemas.microsoft.com/office/powerpoint/2010/main" val="3627045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2261" y="709934"/>
            <a:ext cx="10802678" cy="706964"/>
          </a:xfrm>
        </p:spPr>
        <p:txBody>
          <a:bodyPr/>
          <a:lstStyle/>
          <a:p>
            <a:r>
              <a:rPr lang="en-US" dirty="0"/>
              <a:t>Minimum reporting requirements for a cross-border report of a communicable disease</a:t>
            </a:r>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5" name="Picture 4"/>
          <p:cNvPicPr>
            <a:picLocks noChangeAspect="1"/>
          </p:cNvPicPr>
          <p:nvPr/>
        </p:nvPicPr>
        <p:blipFill rotWithShape="1">
          <a:blip r:embed="rId3"/>
          <a:srcRect l="991"/>
          <a:stretch/>
        </p:blipFill>
        <p:spPr>
          <a:xfrm>
            <a:off x="776177" y="1626449"/>
            <a:ext cx="10081326" cy="5114925"/>
          </a:xfrm>
          <a:prstGeom prst="rect">
            <a:avLst/>
          </a:prstGeom>
        </p:spPr>
      </p:pic>
    </p:spTree>
    <p:extLst>
      <p:ext uri="{BB962C8B-B14F-4D97-AF65-F5344CB8AC3E}">
        <p14:creationId xmlns:p14="http://schemas.microsoft.com/office/powerpoint/2010/main" val="1219727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681" y="781599"/>
            <a:ext cx="9810280" cy="706964"/>
          </a:xfrm>
        </p:spPr>
        <p:txBody>
          <a:bodyPr/>
          <a:lstStyle/>
          <a:p>
            <a:r>
              <a:rPr lang="en-US" sz="3200" dirty="0"/>
              <a:t>Decision tree for determining when to initiate cross-border communication of a public health event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19923" y="1442455"/>
            <a:ext cx="9232027" cy="5223039"/>
          </a:xfrm>
        </p:spPr>
      </p:pic>
      <p:sp>
        <p:nvSpPr>
          <p:cNvPr id="7" name="Rectangle 6"/>
          <p:cNvSpPr/>
          <p:nvPr/>
        </p:nvSpPr>
        <p:spPr>
          <a:xfrm>
            <a:off x="2419923" y="1442455"/>
            <a:ext cx="2119993" cy="18301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3805897" y="2799227"/>
            <a:ext cx="212651" cy="1092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961682" y="3702947"/>
            <a:ext cx="1967023" cy="9726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024438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306" y="854868"/>
            <a:ext cx="9855234" cy="706964"/>
          </a:xfrm>
        </p:spPr>
        <p:txBody>
          <a:bodyPr/>
          <a:lstStyle/>
          <a:p>
            <a:r>
              <a:rPr lang="en-US" sz="3200" dirty="0"/>
              <a:t>Decision tree for determining how to respond to a cross-border communication of a public health event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5" name="Content Placeholder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a:stretch/>
        </p:blipFill>
        <p:spPr>
          <a:xfrm>
            <a:off x="3498501" y="1622555"/>
            <a:ext cx="8297830" cy="5067003"/>
          </a:xfrm>
          <a:prstGeom prst="rect">
            <a:avLst/>
          </a:prstGeom>
        </p:spPr>
      </p:pic>
      <p:sp>
        <p:nvSpPr>
          <p:cNvPr id="6" name="Rectangle 5"/>
          <p:cNvSpPr/>
          <p:nvPr/>
        </p:nvSpPr>
        <p:spPr>
          <a:xfrm>
            <a:off x="3673643" y="1622555"/>
            <a:ext cx="2406315" cy="18448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049324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732259"/>
            <a:ext cx="8761413" cy="706964"/>
          </a:xfrm>
        </p:spPr>
        <p:txBody>
          <a:bodyPr/>
          <a:lstStyle/>
          <a:p>
            <a:r>
              <a:rPr lang="en-US" dirty="0"/>
              <a:t>Communication structure for reporting a cross-border event</a:t>
            </a:r>
          </a:p>
        </p:txBody>
      </p:sp>
      <p:pic>
        <p:nvPicPr>
          <p:cNvPr id="5" name="Content Placeholder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a:stretch/>
        </p:blipFill>
        <p:spPr>
          <a:xfrm>
            <a:off x="866298" y="1702735"/>
            <a:ext cx="9942807" cy="5042970"/>
          </a:xfrm>
        </p:spPr>
      </p:pic>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22186262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Developing cross-border meetings</a:t>
            </a:r>
          </a:p>
        </p:txBody>
      </p:sp>
      <p:sp>
        <p:nvSpPr>
          <p:cNvPr id="3" name="Text Placeholder 2"/>
          <p:cNvSpPr>
            <a:spLocks noGrp="1"/>
          </p:cNvSpPr>
          <p:nvPr>
            <p:ph type="body" idx="1"/>
          </p:nvPr>
        </p:nvSpPr>
        <p:spPr/>
        <p:txBody>
          <a:bodyPr/>
          <a:lstStyle/>
          <a:p>
            <a:r>
              <a:rPr lang="en-US" dirty="0"/>
              <a:t>Tips and guidelines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41250464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Cross-border meeting objectives</a:t>
            </a:r>
          </a:p>
        </p:txBody>
      </p:sp>
      <p:sp>
        <p:nvSpPr>
          <p:cNvPr id="3" name="Content Placeholder 2"/>
          <p:cNvSpPr>
            <a:spLocks noGrp="1"/>
          </p:cNvSpPr>
          <p:nvPr>
            <p:ph idx="1"/>
          </p:nvPr>
        </p:nvSpPr>
        <p:spPr>
          <a:xfrm>
            <a:off x="6176210" y="2443079"/>
            <a:ext cx="5630780" cy="3416300"/>
          </a:xfrm>
        </p:spPr>
        <p:txBody>
          <a:bodyPr>
            <a:normAutofit/>
          </a:bodyPr>
          <a:lstStyle/>
          <a:p>
            <a:endParaRPr lang="en-US" dirty="0"/>
          </a:p>
          <a:p>
            <a:r>
              <a:rPr lang="en-US" dirty="0"/>
              <a:t>Ensure updated contact information</a:t>
            </a:r>
          </a:p>
          <a:p>
            <a:r>
              <a:rPr lang="en-US" dirty="0"/>
              <a:t>Improve understanding of surveillance efforts and systems on both sides of the border</a:t>
            </a:r>
          </a:p>
          <a:p>
            <a:r>
              <a:rPr lang="en-US" dirty="0"/>
              <a:t>Describe response efforts and strategies to eventually facilitate discussion and agreement on how to coordinate and collaborate</a:t>
            </a:r>
          </a:p>
          <a:p>
            <a:r>
              <a:rPr lang="en-US" dirty="0"/>
              <a:t>Develop strategies to address identified cross-border challenges</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16</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726" y="2622134"/>
            <a:ext cx="5332051" cy="2254666"/>
          </a:xfrm>
          <a:prstGeom prst="rect">
            <a:avLst/>
          </a:prstGeom>
        </p:spPr>
      </p:pic>
      <p:sp>
        <p:nvSpPr>
          <p:cNvPr id="6" name="TextBox 5"/>
          <p:cNvSpPr txBox="1"/>
          <p:nvPr/>
        </p:nvSpPr>
        <p:spPr>
          <a:xfrm>
            <a:off x="1645198" y="4876800"/>
            <a:ext cx="3357106" cy="307777"/>
          </a:xfrm>
          <a:prstGeom prst="rect">
            <a:avLst/>
          </a:prstGeom>
          <a:noFill/>
        </p:spPr>
        <p:txBody>
          <a:bodyPr wrap="square" rtlCol="0">
            <a:spAutoFit/>
          </a:bodyPr>
          <a:lstStyle/>
          <a:p>
            <a:pPr algn="ctr"/>
            <a:r>
              <a:rPr lang="en-US" sz="1400" dirty="0"/>
              <a:t>Credit: Rebecca Merrill, CDC DGMQ</a:t>
            </a:r>
          </a:p>
        </p:txBody>
      </p:sp>
    </p:spTree>
    <p:extLst>
      <p:ext uri="{BB962C8B-B14F-4D97-AF65-F5344CB8AC3E}">
        <p14:creationId xmlns:p14="http://schemas.microsoft.com/office/powerpoint/2010/main" val="31387279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Cross-border meeting: example agenda</a:t>
            </a:r>
          </a:p>
        </p:txBody>
      </p:sp>
      <p:sp>
        <p:nvSpPr>
          <p:cNvPr id="3" name="Content Placeholder 2"/>
          <p:cNvSpPr>
            <a:spLocks noGrp="1"/>
          </p:cNvSpPr>
          <p:nvPr>
            <p:ph idx="1"/>
          </p:nvPr>
        </p:nvSpPr>
        <p:spPr/>
        <p:txBody>
          <a:bodyPr/>
          <a:lstStyle/>
          <a:p>
            <a:r>
              <a:rPr lang="en-US" dirty="0"/>
              <a:t>Working groups develop decision trees for reporting and receipt of cross-border communication </a:t>
            </a:r>
          </a:p>
          <a:p>
            <a:pPr lvl="1"/>
            <a:r>
              <a:rPr lang="en-US" dirty="0"/>
              <a:t>Present decision trees to larger group</a:t>
            </a:r>
          </a:p>
          <a:p>
            <a:r>
              <a:rPr lang="en-US" dirty="0"/>
              <a:t>Roundtable discussion </a:t>
            </a:r>
          </a:p>
          <a:p>
            <a:pPr lvl="1"/>
            <a:r>
              <a:rPr lang="en-US" dirty="0"/>
              <a:t>Objective: Identify consistencies and gaps in agreement on when to report a potential cross-border case</a:t>
            </a:r>
          </a:p>
          <a:p>
            <a:r>
              <a:rPr lang="en-US" dirty="0"/>
              <a:t>Working groups develop SOPs for notification to and receipt of notification from a neighboring country </a:t>
            </a:r>
          </a:p>
          <a:p>
            <a:pPr lvl="1"/>
            <a:r>
              <a:rPr lang="en-US" dirty="0"/>
              <a:t>Present SOPs to larger group </a:t>
            </a:r>
          </a:p>
          <a:p>
            <a:endParaRPr lang="en-US" dirty="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35694093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Cross-border meeting: example agenda (continued)</a:t>
            </a:r>
          </a:p>
        </p:txBody>
      </p:sp>
      <p:sp>
        <p:nvSpPr>
          <p:cNvPr id="3" name="Content Placeholder 2"/>
          <p:cNvSpPr>
            <a:spLocks noGrp="1"/>
          </p:cNvSpPr>
          <p:nvPr>
            <p:ph idx="1"/>
          </p:nvPr>
        </p:nvSpPr>
        <p:spPr>
          <a:xfrm>
            <a:off x="481186" y="2382754"/>
            <a:ext cx="5903572" cy="3416300"/>
          </a:xfrm>
        </p:spPr>
        <p:txBody>
          <a:bodyPr/>
          <a:lstStyle/>
          <a:p>
            <a:r>
              <a:rPr lang="en-US" dirty="0"/>
              <a:t>Roundtable discussion </a:t>
            </a:r>
          </a:p>
          <a:p>
            <a:pPr lvl="1"/>
            <a:r>
              <a:rPr lang="en-US" dirty="0"/>
              <a:t>Objective: Identify consistencies and gaps in agreement on what to report for a potential cross-border case</a:t>
            </a:r>
          </a:p>
          <a:p>
            <a:r>
              <a:rPr lang="en-US" dirty="0"/>
              <a:t>Working groups develop a template for information sharing</a:t>
            </a:r>
          </a:p>
          <a:p>
            <a:pPr lvl="1"/>
            <a:r>
              <a:rPr lang="en-US" dirty="0"/>
              <a:t>Present template to larger group</a:t>
            </a:r>
          </a:p>
          <a:p>
            <a:r>
              <a:rPr lang="en-US" dirty="0"/>
              <a:t>Roundtable discussion</a:t>
            </a:r>
          </a:p>
          <a:p>
            <a:pPr lvl="1"/>
            <a:r>
              <a:rPr lang="en-US" dirty="0"/>
              <a:t>Objective: Identify consistencies and gaps in agreement</a:t>
            </a:r>
          </a:p>
          <a:p>
            <a:endParaRPr lang="en-US" dirty="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18</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515489" y="2382753"/>
            <a:ext cx="5239851" cy="3023435"/>
          </a:xfrm>
          <a:prstGeom prst="rect">
            <a:avLst/>
          </a:prstGeom>
        </p:spPr>
      </p:pic>
      <p:sp>
        <p:nvSpPr>
          <p:cNvPr id="6" name="TextBox 5"/>
          <p:cNvSpPr txBox="1"/>
          <p:nvPr/>
        </p:nvSpPr>
        <p:spPr>
          <a:xfrm>
            <a:off x="7456861" y="5406188"/>
            <a:ext cx="3357106" cy="307777"/>
          </a:xfrm>
          <a:prstGeom prst="rect">
            <a:avLst/>
          </a:prstGeom>
          <a:noFill/>
        </p:spPr>
        <p:txBody>
          <a:bodyPr wrap="square" rtlCol="0">
            <a:spAutoFit/>
          </a:bodyPr>
          <a:lstStyle/>
          <a:p>
            <a:pPr algn="ctr"/>
            <a:r>
              <a:rPr lang="en-US" sz="1400" dirty="0"/>
              <a:t>Credit: Rebecca Merrill, CDC DGMQ</a:t>
            </a:r>
          </a:p>
        </p:txBody>
      </p:sp>
    </p:spTree>
    <p:extLst>
      <p:ext uri="{BB962C8B-B14F-4D97-AF65-F5344CB8AC3E}">
        <p14:creationId xmlns:p14="http://schemas.microsoft.com/office/powerpoint/2010/main" val="28178220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0F7DC4-D559-4C0E-A582-989F709335D6}"/>
              </a:ext>
            </a:extLst>
          </p:cNvPr>
          <p:cNvSpPr>
            <a:spLocks noGrp="1"/>
          </p:cNvSpPr>
          <p:nvPr>
            <p:ph type="title"/>
          </p:nvPr>
        </p:nvSpPr>
        <p:spPr/>
        <p:txBody>
          <a:bodyPr/>
          <a:lstStyle/>
          <a:p>
            <a:r>
              <a:rPr lang="en-GB" dirty="0"/>
              <a:t>Continuing Cross border collaboration</a:t>
            </a:r>
            <a:endParaRPr lang="en-UG" dirty="0"/>
          </a:p>
        </p:txBody>
      </p:sp>
      <p:sp>
        <p:nvSpPr>
          <p:cNvPr id="3" name="Espace réservé du contenu 2">
            <a:extLst>
              <a:ext uri="{FF2B5EF4-FFF2-40B4-BE49-F238E27FC236}">
                <a16:creationId xmlns:a16="http://schemas.microsoft.com/office/drawing/2014/main" id="{9164DC2A-E698-4552-BFFF-A731B86C5247}"/>
              </a:ext>
            </a:extLst>
          </p:cNvPr>
          <p:cNvSpPr>
            <a:spLocks noGrp="1"/>
          </p:cNvSpPr>
          <p:nvPr>
            <p:ph idx="1"/>
          </p:nvPr>
        </p:nvSpPr>
        <p:spPr>
          <a:xfrm>
            <a:off x="257175" y="2371725"/>
            <a:ext cx="11487150" cy="4314825"/>
          </a:xfrm>
        </p:spPr>
        <p:txBody>
          <a:bodyPr>
            <a:normAutofit fontScale="92500" lnSpcReduction="10000"/>
          </a:bodyPr>
          <a:lstStyle/>
          <a:p>
            <a:pPr marL="114300">
              <a:lnSpc>
                <a:spcPct val="107000"/>
              </a:lnSpc>
              <a:spcAft>
                <a:spcPts val="800"/>
              </a:spcAft>
            </a:pPr>
            <a:r>
              <a:rPr lang="fr-FR" sz="2300" dirty="0">
                <a:latin typeface="+mj-lt"/>
                <a:ea typeface="Times New Roman" panose="02020603050405020304" pitchFamily="18" charset="0"/>
                <a:cs typeface="Times New Roman" panose="02020603050405020304" pitchFamily="18" charset="0"/>
              </a:rPr>
              <a:t>N</a:t>
            </a:r>
            <a:r>
              <a:rPr lang="fr-FR" sz="2300" dirty="0">
                <a:effectLst/>
                <a:latin typeface="+mj-lt"/>
                <a:ea typeface="Times New Roman" panose="02020603050405020304" pitchFamily="18" charset="0"/>
                <a:cs typeface="Times New Roman" panose="02020603050405020304" pitchFamily="18" charset="0"/>
              </a:rPr>
              <a:t>ational RSI focal point </a:t>
            </a:r>
            <a:r>
              <a:rPr lang="fr-FR" sz="2300" dirty="0" err="1">
                <a:effectLst/>
                <a:latin typeface="+mj-lt"/>
                <a:ea typeface="Times New Roman" panose="02020603050405020304" pitchFamily="18" charset="0"/>
                <a:cs typeface="Times New Roman" panose="02020603050405020304" pitchFamily="18" charset="0"/>
              </a:rPr>
              <a:t>is</a:t>
            </a:r>
            <a:r>
              <a:rPr lang="fr-FR" sz="2300" dirty="0">
                <a:effectLst/>
                <a:latin typeface="+mj-lt"/>
                <a:ea typeface="Times New Roman" panose="02020603050405020304" pitchFamily="18" charset="0"/>
                <a:cs typeface="Times New Roman" panose="02020603050405020304" pitchFamily="18" charset="0"/>
              </a:rPr>
              <a:t> the coordination structure for all aspects </a:t>
            </a:r>
            <a:r>
              <a:rPr lang="fr-FR" sz="2300" dirty="0" err="1">
                <a:effectLst/>
                <a:latin typeface="+mj-lt"/>
                <a:ea typeface="Times New Roman" panose="02020603050405020304" pitchFamily="18" charset="0"/>
                <a:cs typeface="Times New Roman" panose="02020603050405020304" pitchFamily="18" charset="0"/>
              </a:rPr>
              <a:t>related</a:t>
            </a:r>
            <a:r>
              <a:rPr lang="fr-FR" sz="2300" dirty="0">
                <a:effectLst/>
                <a:latin typeface="+mj-lt"/>
                <a:ea typeface="Times New Roman" panose="02020603050405020304" pitchFamily="18" charset="0"/>
                <a:cs typeface="Times New Roman" panose="02020603050405020304" pitchFamily="18" charset="0"/>
              </a:rPr>
              <a:t> to </a:t>
            </a:r>
            <a:r>
              <a:rPr lang="fr-FR" sz="2300" dirty="0" err="1">
                <a:effectLst/>
                <a:latin typeface="+mj-lt"/>
                <a:ea typeface="Times New Roman" panose="02020603050405020304" pitchFamily="18" charset="0"/>
                <a:cs typeface="Times New Roman" panose="02020603050405020304" pitchFamily="18" charset="0"/>
              </a:rPr>
              <a:t>health</a:t>
            </a:r>
            <a:r>
              <a:rPr lang="fr-FR" sz="2300" dirty="0">
                <a:effectLst/>
                <a:latin typeface="+mj-lt"/>
                <a:ea typeface="Times New Roman" panose="02020603050405020304" pitchFamily="18" charset="0"/>
                <a:cs typeface="Times New Roman" panose="02020603050405020304" pitchFamily="18" charset="0"/>
              </a:rPr>
              <a:t> </a:t>
            </a:r>
            <a:r>
              <a:rPr lang="fr-FR" sz="2300" dirty="0" err="1">
                <a:effectLst/>
                <a:latin typeface="+mj-lt"/>
                <a:ea typeface="Times New Roman" panose="02020603050405020304" pitchFamily="18" charset="0"/>
                <a:cs typeface="Times New Roman" panose="02020603050405020304" pitchFamily="18" charset="0"/>
              </a:rPr>
              <a:t>security</a:t>
            </a:r>
            <a:endParaRPr lang="en-UG" sz="2300" dirty="0">
              <a:effectLst/>
              <a:latin typeface="+mj-lt"/>
              <a:ea typeface="Calibri" panose="020F0502020204030204" pitchFamily="34" charset="0"/>
              <a:cs typeface="Times New Roman" panose="02020603050405020304" pitchFamily="18" charset="0"/>
            </a:endParaRPr>
          </a:p>
          <a:p>
            <a:pPr marL="114300">
              <a:lnSpc>
                <a:spcPct val="107000"/>
              </a:lnSpc>
              <a:spcAft>
                <a:spcPts val="800"/>
              </a:spcAft>
            </a:pPr>
            <a:r>
              <a:rPr lang="fr-FR" sz="2300" dirty="0">
                <a:latin typeface="+mj-lt"/>
                <a:ea typeface="Times New Roman" panose="02020603050405020304" pitchFamily="18" charset="0"/>
                <a:cs typeface="Times New Roman" panose="02020603050405020304" pitchFamily="18" charset="0"/>
              </a:rPr>
              <a:t>N</a:t>
            </a:r>
            <a:r>
              <a:rPr lang="fr-FR" sz="2300" dirty="0">
                <a:effectLst/>
                <a:latin typeface="+mj-lt"/>
                <a:ea typeface="Times New Roman" panose="02020603050405020304" pitchFamily="18" charset="0"/>
                <a:cs typeface="Times New Roman" panose="02020603050405020304" pitchFamily="18" charset="0"/>
              </a:rPr>
              <a:t>ational, </a:t>
            </a:r>
            <a:r>
              <a:rPr lang="fr-FR" sz="2300" dirty="0" err="1">
                <a:effectLst/>
                <a:latin typeface="+mj-lt"/>
                <a:ea typeface="Times New Roman" panose="02020603050405020304" pitchFamily="18" charset="0"/>
                <a:cs typeface="Times New Roman" panose="02020603050405020304" pitchFamily="18" charset="0"/>
              </a:rPr>
              <a:t>regional</a:t>
            </a:r>
            <a:r>
              <a:rPr lang="fr-FR" sz="2300" dirty="0">
                <a:effectLst/>
                <a:latin typeface="+mj-lt"/>
                <a:ea typeface="Times New Roman" panose="02020603050405020304" pitchFamily="18" charset="0"/>
                <a:cs typeface="Times New Roman" panose="02020603050405020304" pitchFamily="18" charset="0"/>
              </a:rPr>
              <a:t> and </a:t>
            </a:r>
            <a:r>
              <a:rPr lang="fr-FR" sz="2300" dirty="0" err="1">
                <a:effectLst/>
                <a:latin typeface="+mj-lt"/>
                <a:ea typeface="Times New Roman" panose="02020603050405020304" pitchFamily="18" charset="0"/>
                <a:cs typeface="Times New Roman" panose="02020603050405020304" pitchFamily="18" charset="0"/>
              </a:rPr>
              <a:t>departmental</a:t>
            </a:r>
            <a:r>
              <a:rPr lang="fr-FR" sz="2300" dirty="0">
                <a:effectLst/>
                <a:latin typeface="+mj-lt"/>
                <a:ea typeface="Times New Roman" panose="02020603050405020304" pitchFamily="18" charset="0"/>
                <a:cs typeface="Times New Roman" panose="02020603050405020304" pitchFamily="18" charset="0"/>
              </a:rPr>
              <a:t> management </a:t>
            </a:r>
            <a:r>
              <a:rPr lang="fr-FR" sz="2300" dirty="0" err="1">
                <a:effectLst/>
                <a:latin typeface="+mj-lt"/>
                <a:ea typeface="Times New Roman" panose="02020603050405020304" pitchFamily="18" charset="0"/>
                <a:cs typeface="Times New Roman" panose="02020603050405020304" pitchFamily="18" charset="0"/>
              </a:rPr>
              <a:t>committee</a:t>
            </a:r>
            <a:r>
              <a:rPr lang="fr-FR" sz="2300" dirty="0">
                <a:effectLst/>
                <a:latin typeface="+mj-lt"/>
                <a:ea typeface="Times New Roman" panose="02020603050405020304" pitchFamily="18" charset="0"/>
                <a:cs typeface="Times New Roman" panose="02020603050405020304" pitchFamily="18" charset="0"/>
              </a:rPr>
              <a:t> for the </a:t>
            </a:r>
            <a:r>
              <a:rPr lang="fr-FR" sz="2300" dirty="0" err="1">
                <a:effectLst/>
                <a:latin typeface="+mj-lt"/>
                <a:ea typeface="Times New Roman" panose="02020603050405020304" pitchFamily="18" charset="0"/>
                <a:cs typeface="Times New Roman" panose="02020603050405020304" pitchFamily="18" charset="0"/>
              </a:rPr>
              <a:t>fight</a:t>
            </a:r>
            <a:r>
              <a:rPr lang="fr-FR" sz="2300" dirty="0">
                <a:effectLst/>
                <a:latin typeface="+mj-lt"/>
                <a:ea typeface="Times New Roman" panose="02020603050405020304" pitchFamily="18" charset="0"/>
                <a:cs typeface="Times New Roman" panose="02020603050405020304" pitchFamily="18" charset="0"/>
              </a:rPr>
              <a:t> </a:t>
            </a:r>
            <a:r>
              <a:rPr lang="fr-FR" sz="2300" dirty="0" err="1">
                <a:effectLst/>
                <a:latin typeface="+mj-lt"/>
                <a:ea typeface="Times New Roman" panose="02020603050405020304" pitchFamily="18" charset="0"/>
                <a:cs typeface="Times New Roman" panose="02020603050405020304" pitchFamily="18" charset="0"/>
              </a:rPr>
              <a:t>against</a:t>
            </a:r>
            <a:r>
              <a:rPr lang="fr-FR" sz="2300" dirty="0">
                <a:effectLst/>
                <a:latin typeface="+mj-lt"/>
                <a:ea typeface="Times New Roman" panose="02020603050405020304" pitchFamily="18" charset="0"/>
                <a:cs typeface="Times New Roman" panose="02020603050405020304" pitchFamily="18" charset="0"/>
              </a:rPr>
              <a:t> </a:t>
            </a:r>
            <a:r>
              <a:rPr lang="fr-FR" sz="2300" dirty="0" err="1">
                <a:effectLst/>
                <a:latin typeface="+mj-lt"/>
                <a:ea typeface="Times New Roman" panose="02020603050405020304" pitchFamily="18" charset="0"/>
                <a:cs typeface="Times New Roman" panose="02020603050405020304" pitchFamily="18" charset="0"/>
              </a:rPr>
              <a:t>epidemics</a:t>
            </a:r>
            <a:r>
              <a:rPr lang="fr-FR" sz="2300" dirty="0">
                <a:effectLst/>
                <a:latin typeface="+mj-lt"/>
                <a:ea typeface="Times New Roman" panose="02020603050405020304" pitchFamily="18" charset="0"/>
                <a:cs typeface="Times New Roman" panose="02020603050405020304" pitchFamily="18" charset="0"/>
              </a:rPr>
              <a:t> </a:t>
            </a:r>
            <a:r>
              <a:rPr lang="fr-FR" sz="2300" dirty="0" err="1">
                <a:effectLst/>
                <a:latin typeface="+mj-lt"/>
                <a:ea typeface="Times New Roman" panose="02020603050405020304" pitchFamily="18" charset="0"/>
                <a:cs typeface="Times New Roman" panose="02020603050405020304" pitchFamily="18" charset="0"/>
              </a:rPr>
              <a:t>is</a:t>
            </a:r>
            <a:r>
              <a:rPr lang="fr-FR" sz="2300" dirty="0">
                <a:effectLst/>
                <a:latin typeface="+mj-lt"/>
                <a:ea typeface="Times New Roman" panose="02020603050405020304" pitchFamily="18" charset="0"/>
                <a:cs typeface="Times New Roman" panose="02020603050405020304" pitchFamily="18" charset="0"/>
              </a:rPr>
              <a:t> the </a:t>
            </a:r>
            <a:r>
              <a:rPr lang="fr-FR" sz="2300" dirty="0" err="1">
                <a:effectLst/>
                <a:latin typeface="+mj-lt"/>
                <a:ea typeface="Times New Roman" panose="02020603050405020304" pitchFamily="18" charset="0"/>
                <a:cs typeface="Times New Roman" panose="02020603050405020304" pitchFamily="18" charset="0"/>
              </a:rPr>
              <a:t>coordinating</a:t>
            </a:r>
            <a:r>
              <a:rPr lang="fr-FR" sz="2300" dirty="0">
                <a:effectLst/>
                <a:latin typeface="+mj-lt"/>
                <a:ea typeface="Times New Roman" panose="02020603050405020304" pitchFamily="18" charset="0"/>
                <a:cs typeface="Times New Roman" panose="02020603050405020304" pitchFamily="18" charset="0"/>
              </a:rPr>
              <a:t> body for public </a:t>
            </a:r>
            <a:r>
              <a:rPr lang="fr-FR" sz="2300" dirty="0" err="1">
                <a:effectLst/>
                <a:latin typeface="+mj-lt"/>
                <a:ea typeface="Times New Roman" panose="02020603050405020304" pitchFamily="18" charset="0"/>
                <a:cs typeface="Times New Roman" panose="02020603050405020304" pitchFamily="18" charset="0"/>
              </a:rPr>
              <a:t>health</a:t>
            </a:r>
            <a:r>
              <a:rPr lang="fr-FR" sz="2300" dirty="0">
                <a:effectLst/>
                <a:latin typeface="+mj-lt"/>
                <a:ea typeface="Times New Roman" panose="02020603050405020304" pitchFamily="18" charset="0"/>
                <a:cs typeface="Times New Roman" panose="02020603050405020304" pitchFamily="18" charset="0"/>
              </a:rPr>
              <a:t> emergencies</a:t>
            </a:r>
            <a:endParaRPr lang="en-UG" sz="2300" dirty="0">
              <a:effectLst/>
              <a:latin typeface="+mj-lt"/>
              <a:ea typeface="Calibri" panose="020F0502020204030204" pitchFamily="34" charset="0"/>
              <a:cs typeface="Times New Roman" panose="02020603050405020304" pitchFamily="18" charset="0"/>
            </a:endParaRPr>
          </a:p>
          <a:p>
            <a:pPr marL="114300">
              <a:lnSpc>
                <a:spcPct val="107000"/>
              </a:lnSpc>
              <a:spcAft>
                <a:spcPts val="800"/>
              </a:spcAft>
            </a:pPr>
            <a:r>
              <a:rPr lang="fr-FR" sz="2300" dirty="0">
                <a:latin typeface="+mj-lt"/>
                <a:ea typeface="Times New Roman" panose="02020603050405020304" pitchFamily="18" charset="0"/>
                <a:cs typeface="Times New Roman" panose="02020603050405020304" pitchFamily="18" charset="0"/>
              </a:rPr>
              <a:t>N</a:t>
            </a:r>
            <a:r>
              <a:rPr lang="fr-FR" sz="2300" dirty="0">
                <a:effectLst/>
                <a:latin typeface="+mj-lt"/>
                <a:ea typeface="Times New Roman" panose="02020603050405020304" pitchFamily="18" charset="0"/>
                <a:cs typeface="Times New Roman" panose="02020603050405020304" pitchFamily="18" charset="0"/>
              </a:rPr>
              <a:t>ational coordination </a:t>
            </a:r>
            <a:r>
              <a:rPr lang="fr-FR" sz="2300" dirty="0" err="1">
                <a:effectLst/>
                <a:latin typeface="+mj-lt"/>
                <a:ea typeface="Times New Roman" panose="02020603050405020304" pitchFamily="18" charset="0"/>
                <a:cs typeface="Times New Roman" panose="02020603050405020304" pitchFamily="18" charset="0"/>
              </a:rPr>
              <a:t>institute</a:t>
            </a:r>
            <a:r>
              <a:rPr lang="fr-FR" sz="2300" dirty="0">
                <a:effectLst/>
                <a:latin typeface="+mj-lt"/>
                <a:ea typeface="Times New Roman" panose="02020603050405020304" pitchFamily="18" charset="0"/>
                <a:cs typeface="Times New Roman" panose="02020603050405020304" pitchFamily="18" charset="0"/>
              </a:rPr>
              <a:t> (INSP, DLM, ...) </a:t>
            </a:r>
            <a:r>
              <a:rPr lang="fr-FR" sz="2300" dirty="0" err="1">
                <a:effectLst/>
                <a:latin typeface="+mj-lt"/>
                <a:ea typeface="Times New Roman" panose="02020603050405020304" pitchFamily="18" charset="0"/>
                <a:cs typeface="Times New Roman" panose="02020603050405020304" pitchFamily="18" charset="0"/>
              </a:rPr>
              <a:t>is</a:t>
            </a:r>
            <a:r>
              <a:rPr lang="fr-FR" sz="2300" dirty="0">
                <a:effectLst/>
                <a:latin typeface="+mj-lt"/>
                <a:ea typeface="Times New Roman" panose="02020603050405020304" pitchFamily="18" charset="0"/>
                <a:cs typeface="Times New Roman" panose="02020603050405020304" pitchFamily="18" charset="0"/>
              </a:rPr>
              <a:t> the national body for the </a:t>
            </a:r>
            <a:r>
              <a:rPr lang="fr-FR" sz="2300" dirty="0" err="1">
                <a:effectLst/>
                <a:latin typeface="+mj-lt"/>
                <a:ea typeface="Times New Roman" panose="02020603050405020304" pitchFamily="18" charset="0"/>
                <a:cs typeface="Times New Roman" panose="02020603050405020304" pitchFamily="18" charset="0"/>
              </a:rPr>
              <a:t>preparation</a:t>
            </a:r>
            <a:r>
              <a:rPr lang="fr-FR" sz="2300" dirty="0">
                <a:effectLst/>
                <a:latin typeface="+mj-lt"/>
                <a:ea typeface="Times New Roman" panose="02020603050405020304" pitchFamily="18" charset="0"/>
                <a:cs typeface="Times New Roman" panose="02020603050405020304" pitchFamily="18" charset="0"/>
              </a:rPr>
              <a:t> and management of </a:t>
            </a:r>
            <a:r>
              <a:rPr lang="fr-FR" sz="2300" dirty="0" err="1">
                <a:effectLst/>
                <a:latin typeface="+mj-lt"/>
                <a:ea typeface="Times New Roman" panose="02020603050405020304" pitchFamily="18" charset="0"/>
                <a:cs typeface="Times New Roman" panose="02020603050405020304" pitchFamily="18" charset="0"/>
              </a:rPr>
              <a:t>epidemics</a:t>
            </a:r>
            <a:endParaRPr lang="en-UG" sz="2300" dirty="0">
              <a:effectLst/>
              <a:latin typeface="+mj-lt"/>
              <a:ea typeface="Calibri" panose="020F0502020204030204" pitchFamily="34" charset="0"/>
              <a:cs typeface="Times New Roman" panose="02020603050405020304" pitchFamily="18" charset="0"/>
            </a:endParaRPr>
          </a:p>
          <a:p>
            <a:pPr marL="114300">
              <a:lnSpc>
                <a:spcPct val="107000"/>
              </a:lnSpc>
              <a:spcAft>
                <a:spcPts val="800"/>
              </a:spcAft>
            </a:pPr>
            <a:r>
              <a:rPr lang="fr-FR" sz="2300" dirty="0">
                <a:latin typeface="+mj-lt"/>
                <a:ea typeface="Times New Roman" panose="02020603050405020304" pitchFamily="18" charset="0"/>
                <a:cs typeface="Times New Roman" panose="02020603050405020304" pitchFamily="18" charset="0"/>
              </a:rPr>
              <a:t>E</a:t>
            </a:r>
            <a:r>
              <a:rPr lang="fr-FR" sz="2300" dirty="0">
                <a:effectLst/>
                <a:latin typeface="+mj-lt"/>
                <a:ea typeface="Times New Roman" panose="02020603050405020304" pitchFamily="18" charset="0"/>
                <a:cs typeface="Times New Roman" panose="02020603050405020304" pitchFamily="18" charset="0"/>
              </a:rPr>
              <a:t>mergency </a:t>
            </a:r>
            <a:r>
              <a:rPr lang="fr-FR" sz="2300" dirty="0" err="1">
                <a:effectLst/>
                <a:latin typeface="+mj-lt"/>
                <a:ea typeface="Times New Roman" panose="02020603050405020304" pitchFamily="18" charset="0"/>
                <a:cs typeface="Times New Roman" panose="02020603050405020304" pitchFamily="18" charset="0"/>
              </a:rPr>
              <a:t>operations</a:t>
            </a:r>
            <a:r>
              <a:rPr lang="fr-FR" sz="2300" dirty="0">
                <a:effectLst/>
                <a:latin typeface="+mj-lt"/>
                <a:ea typeface="Times New Roman" panose="02020603050405020304" pitchFamily="18" charset="0"/>
                <a:cs typeface="Times New Roman" panose="02020603050405020304" pitchFamily="18" charset="0"/>
              </a:rPr>
              <a:t> center</a:t>
            </a:r>
            <a:endParaRPr lang="en-UG" sz="2300" dirty="0">
              <a:effectLst/>
              <a:latin typeface="+mj-lt"/>
              <a:ea typeface="Calibri" panose="020F0502020204030204" pitchFamily="34" charset="0"/>
              <a:cs typeface="Times New Roman" panose="02020603050405020304" pitchFamily="18" charset="0"/>
            </a:endParaRPr>
          </a:p>
          <a:p>
            <a:pPr marL="114300">
              <a:lnSpc>
                <a:spcPct val="107000"/>
              </a:lnSpc>
              <a:spcAft>
                <a:spcPts val="800"/>
              </a:spcAft>
            </a:pPr>
            <a:r>
              <a:rPr lang="fr-FR" sz="2300" dirty="0">
                <a:effectLst/>
                <a:latin typeface="+mj-lt"/>
                <a:ea typeface="Times New Roman" panose="02020603050405020304" pitchFamily="18" charset="0"/>
                <a:cs typeface="Times New Roman" panose="02020603050405020304" pitchFamily="18" charset="0"/>
              </a:rPr>
              <a:t>National and </a:t>
            </a:r>
            <a:r>
              <a:rPr lang="fr-FR" sz="2300" dirty="0" err="1">
                <a:effectLst/>
                <a:latin typeface="+mj-lt"/>
                <a:ea typeface="Times New Roman" panose="02020603050405020304" pitchFamily="18" charset="0"/>
                <a:cs typeface="Times New Roman" panose="02020603050405020304" pitchFamily="18" charset="0"/>
              </a:rPr>
              <a:t>regional</a:t>
            </a:r>
            <a:r>
              <a:rPr lang="fr-FR" sz="2300" dirty="0">
                <a:effectLst/>
                <a:latin typeface="+mj-lt"/>
                <a:ea typeface="Times New Roman" panose="02020603050405020304" pitchFamily="18" charset="0"/>
                <a:cs typeface="Times New Roman" panose="02020603050405020304" pitchFamily="18" charset="0"/>
              </a:rPr>
              <a:t> </a:t>
            </a:r>
            <a:r>
              <a:rPr lang="fr-FR" sz="2300" dirty="0" err="1">
                <a:effectLst/>
                <a:latin typeface="+mj-lt"/>
                <a:ea typeface="Times New Roman" panose="02020603050405020304" pitchFamily="18" charset="0"/>
                <a:cs typeface="Times New Roman" panose="02020603050405020304" pitchFamily="18" charset="0"/>
              </a:rPr>
              <a:t>rapid</a:t>
            </a:r>
            <a:r>
              <a:rPr lang="fr-FR" sz="2300" dirty="0">
                <a:effectLst/>
                <a:latin typeface="+mj-lt"/>
                <a:ea typeface="Times New Roman" panose="02020603050405020304" pitchFamily="18" charset="0"/>
                <a:cs typeface="Times New Roman" panose="02020603050405020304" pitchFamily="18" charset="0"/>
              </a:rPr>
              <a:t> intervention teams</a:t>
            </a:r>
            <a:endParaRPr lang="en-UG" sz="2300" dirty="0">
              <a:effectLst/>
              <a:latin typeface="+mj-lt"/>
              <a:ea typeface="Calibri" panose="020F0502020204030204" pitchFamily="34" charset="0"/>
              <a:cs typeface="Times New Roman" panose="02020603050405020304" pitchFamily="18" charset="0"/>
            </a:endParaRPr>
          </a:p>
          <a:p>
            <a:pPr marL="114300">
              <a:lnSpc>
                <a:spcPct val="107000"/>
              </a:lnSpc>
              <a:spcAft>
                <a:spcPts val="800"/>
              </a:spcAft>
            </a:pPr>
            <a:r>
              <a:rPr lang="fr-FR" sz="2300" dirty="0">
                <a:latin typeface="+mj-lt"/>
                <a:ea typeface="Times New Roman" panose="02020603050405020304" pitchFamily="18" charset="0"/>
                <a:cs typeface="Times New Roman" panose="02020603050405020304" pitchFamily="18" charset="0"/>
              </a:rPr>
              <a:t>N</a:t>
            </a:r>
            <a:r>
              <a:rPr lang="fr-FR" sz="2300" dirty="0">
                <a:effectLst/>
                <a:latin typeface="+mj-lt"/>
                <a:ea typeface="Times New Roman" panose="02020603050405020304" pitchFamily="18" charset="0"/>
                <a:cs typeface="Times New Roman" panose="02020603050405020304" pitchFamily="18" charset="0"/>
              </a:rPr>
              <a:t>ational focal point or </a:t>
            </a:r>
            <a:r>
              <a:rPr lang="fr-FR" sz="2300" dirty="0" err="1">
                <a:effectLst/>
                <a:latin typeface="+mj-lt"/>
                <a:ea typeface="Times New Roman" panose="02020603050405020304" pitchFamily="18" charset="0"/>
                <a:cs typeface="Times New Roman" panose="02020603050405020304" pitchFamily="18" charset="0"/>
              </a:rPr>
              <a:t>coordinator</a:t>
            </a:r>
            <a:r>
              <a:rPr lang="fr-FR" sz="2300" dirty="0">
                <a:effectLst/>
                <a:latin typeface="+mj-lt"/>
                <a:ea typeface="Times New Roman" panose="02020603050405020304" pitchFamily="18" charset="0"/>
                <a:cs typeface="Times New Roman" panose="02020603050405020304" pitchFamily="18" charset="0"/>
              </a:rPr>
              <a:t> of entry point management</a:t>
            </a:r>
            <a:endParaRPr lang="en-UG" sz="2300" dirty="0">
              <a:effectLst/>
              <a:latin typeface="+mj-lt"/>
              <a:ea typeface="Calibri" panose="020F0502020204030204" pitchFamily="34" charset="0"/>
              <a:cs typeface="Times New Roman" panose="02020603050405020304" pitchFamily="18" charset="0"/>
            </a:endParaRPr>
          </a:p>
          <a:p>
            <a:endParaRPr lang="en-UG" dirty="0">
              <a:solidFill>
                <a:srgbClr val="FF0000"/>
              </a:solidFill>
            </a:endParaRPr>
          </a:p>
        </p:txBody>
      </p:sp>
      <p:sp>
        <p:nvSpPr>
          <p:cNvPr id="4" name="Espace réservé du numéro de diapositive 3">
            <a:extLst>
              <a:ext uri="{FF2B5EF4-FFF2-40B4-BE49-F238E27FC236}">
                <a16:creationId xmlns:a16="http://schemas.microsoft.com/office/drawing/2014/main" id="{D16EABEB-7EA0-4624-B64A-E43A265D8C07}"/>
              </a:ext>
            </a:extLst>
          </p:cNvPr>
          <p:cNvSpPr>
            <a:spLocks noGrp="1"/>
          </p:cNvSpPr>
          <p:nvPr>
            <p:ph type="sldNum" sz="quarter" idx="12"/>
          </p:nvPr>
        </p:nvSpPr>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4141136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689734" y="2667669"/>
            <a:ext cx="6080034" cy="3416300"/>
          </a:xfrm>
        </p:spPr>
        <p:txBody>
          <a:bodyPr/>
          <a:lstStyle/>
          <a:p>
            <a:r>
              <a:rPr lang="en-US" dirty="0"/>
              <a:t>Learn how to gather information about ground crossing public health preparedness and response capabilities</a:t>
            </a:r>
          </a:p>
          <a:p>
            <a:r>
              <a:rPr lang="en-US" dirty="0"/>
              <a:t>Identify at least 3 priority tools to establish or improve cross-border collaboration</a:t>
            </a:r>
          </a:p>
          <a:p>
            <a:r>
              <a:rPr lang="en-US" dirty="0"/>
              <a:t>Share some tips and guidelines to conduct effective cross-border meetings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55679" y="2325821"/>
            <a:ext cx="3571385" cy="3618733"/>
          </a:xfrm>
          <a:prstGeom prst="rect">
            <a:avLst/>
          </a:prstGeom>
        </p:spPr>
      </p:pic>
      <p:sp>
        <p:nvSpPr>
          <p:cNvPr id="6" name="TextBox 5"/>
          <p:cNvSpPr txBox="1"/>
          <p:nvPr/>
        </p:nvSpPr>
        <p:spPr>
          <a:xfrm>
            <a:off x="7855678" y="5944554"/>
            <a:ext cx="3571385" cy="523220"/>
          </a:xfrm>
          <a:prstGeom prst="rect">
            <a:avLst/>
          </a:prstGeom>
          <a:noFill/>
        </p:spPr>
        <p:txBody>
          <a:bodyPr wrap="square" rtlCol="0">
            <a:spAutoFit/>
          </a:bodyPr>
          <a:lstStyle/>
          <a:p>
            <a:pPr algn="ctr"/>
            <a:r>
              <a:rPr lang="en-US" sz="1400" dirty="0"/>
              <a:t>Credit: CDC Border Health Capacity Discussion Guide</a:t>
            </a:r>
          </a:p>
        </p:txBody>
      </p:sp>
    </p:spTree>
    <p:extLst>
      <p:ext uri="{BB962C8B-B14F-4D97-AF65-F5344CB8AC3E}">
        <p14:creationId xmlns:p14="http://schemas.microsoft.com/office/powerpoint/2010/main" val="564306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Share your experiences!</a:t>
            </a:r>
          </a:p>
        </p:txBody>
      </p:sp>
      <p:sp>
        <p:nvSpPr>
          <p:cNvPr id="3" name="Content Placeholder 2"/>
          <p:cNvSpPr>
            <a:spLocks noGrp="1"/>
          </p:cNvSpPr>
          <p:nvPr>
            <p:ph idx="1"/>
          </p:nvPr>
        </p:nvSpPr>
        <p:spPr>
          <a:xfrm>
            <a:off x="1154955" y="2603500"/>
            <a:ext cx="2919740" cy="3416300"/>
          </a:xfrm>
        </p:spPr>
        <p:txBody>
          <a:bodyPr/>
          <a:lstStyle/>
          <a:p>
            <a:r>
              <a:rPr lang="en-US" dirty="0"/>
              <a:t>Challenges</a:t>
            </a:r>
          </a:p>
          <a:p>
            <a:r>
              <a:rPr lang="en-US" dirty="0"/>
              <a:t>Lessons learned</a:t>
            </a:r>
          </a:p>
          <a:p>
            <a:r>
              <a:rPr lang="en-US" dirty="0"/>
              <a:t>Best practices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20</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6358" y="2366544"/>
            <a:ext cx="3947115" cy="3890211"/>
          </a:xfrm>
          <a:prstGeom prst="rect">
            <a:avLst/>
          </a:prstGeom>
        </p:spPr>
      </p:pic>
      <p:sp>
        <p:nvSpPr>
          <p:cNvPr id="6" name="TextBox 5"/>
          <p:cNvSpPr txBox="1"/>
          <p:nvPr/>
        </p:nvSpPr>
        <p:spPr>
          <a:xfrm>
            <a:off x="8237813" y="6256755"/>
            <a:ext cx="3357106" cy="523220"/>
          </a:xfrm>
          <a:prstGeom prst="rect">
            <a:avLst/>
          </a:prstGeom>
          <a:noFill/>
        </p:spPr>
        <p:txBody>
          <a:bodyPr wrap="square" rtlCol="0">
            <a:spAutoFit/>
          </a:bodyPr>
          <a:lstStyle/>
          <a:p>
            <a:pPr algn="ctr"/>
            <a:r>
              <a:rPr lang="en-US" sz="1400" dirty="0"/>
              <a:t>Credit: CDC Border Health Capacity Discussion Guide</a:t>
            </a:r>
          </a:p>
        </p:txBody>
      </p:sp>
    </p:spTree>
    <p:extLst>
      <p:ext uri="{BB962C8B-B14F-4D97-AF65-F5344CB8AC3E}">
        <p14:creationId xmlns:p14="http://schemas.microsoft.com/office/powerpoint/2010/main" val="565068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065" y="848540"/>
            <a:ext cx="9384710" cy="706964"/>
          </a:xfrm>
        </p:spPr>
        <p:txBody>
          <a:bodyPr/>
          <a:lstStyle/>
          <a:p>
            <a:r>
              <a:rPr lang="en-US" sz="3200" dirty="0"/>
              <a:t>How to assess ground crossing capabilities: The Border Health Capacity Discussion Guide </a:t>
            </a:r>
          </a:p>
        </p:txBody>
      </p:sp>
      <p:sp>
        <p:nvSpPr>
          <p:cNvPr id="3" name="Content Placeholder 2"/>
          <p:cNvSpPr>
            <a:spLocks noGrp="1"/>
          </p:cNvSpPr>
          <p:nvPr>
            <p:ph idx="1"/>
          </p:nvPr>
        </p:nvSpPr>
        <p:spPr>
          <a:xfrm>
            <a:off x="731443" y="2608447"/>
            <a:ext cx="6680009" cy="3728987"/>
          </a:xfrm>
        </p:spPr>
        <p:txBody>
          <a:bodyPr>
            <a:normAutofit/>
          </a:bodyPr>
          <a:lstStyle/>
          <a:p>
            <a:r>
              <a:rPr lang="en-US" dirty="0"/>
              <a:t>Gathers information on public health systems capacity at ground crossings and border regions</a:t>
            </a:r>
          </a:p>
          <a:p>
            <a:r>
              <a:rPr lang="en-US" dirty="0"/>
              <a:t>Can be used during an outbreak response </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6" name="Picture 5"/>
          <p:cNvPicPr>
            <a:picLocks noChangeAspect="1"/>
          </p:cNvPicPr>
          <p:nvPr/>
        </p:nvPicPr>
        <p:blipFill rotWithShape="1">
          <a:blip r:embed="rId3"/>
          <a:srcRect l="894"/>
          <a:stretch/>
        </p:blipFill>
        <p:spPr>
          <a:xfrm>
            <a:off x="8680579" y="2462589"/>
            <a:ext cx="2736392" cy="3557211"/>
          </a:xfrm>
          <a:prstGeom prst="rect">
            <a:avLst/>
          </a:prstGeom>
          <a:ln>
            <a:noFill/>
          </a:ln>
          <a:effectLst/>
        </p:spPr>
      </p:pic>
    </p:spTree>
    <p:extLst>
      <p:ext uri="{BB962C8B-B14F-4D97-AF65-F5344CB8AC3E}">
        <p14:creationId xmlns:p14="http://schemas.microsoft.com/office/powerpoint/2010/main" val="12847836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 of local-level cross-border collaboration </a:t>
            </a:r>
          </a:p>
        </p:txBody>
      </p:sp>
      <p:sp>
        <p:nvSpPr>
          <p:cNvPr id="3" name="Content Placeholder 2"/>
          <p:cNvSpPr>
            <a:spLocks noGrp="1"/>
          </p:cNvSpPr>
          <p:nvPr>
            <p:ph idx="1"/>
          </p:nvPr>
        </p:nvSpPr>
        <p:spPr>
          <a:xfrm>
            <a:off x="385010" y="2326106"/>
            <a:ext cx="6866021" cy="4347409"/>
          </a:xfrm>
        </p:spPr>
        <p:txBody>
          <a:bodyPr>
            <a:normAutofit/>
          </a:bodyPr>
          <a:lstStyle/>
          <a:p>
            <a:r>
              <a:rPr lang="en-US" dirty="0"/>
              <a:t>Improve procedures for public health information sharing and strengthen approaches for coordinated preparedness and response activities across an administrative border</a:t>
            </a:r>
          </a:p>
          <a:p>
            <a:r>
              <a:rPr lang="en-US" dirty="0"/>
              <a:t>Develop relationships with cross-border counterparts</a:t>
            </a:r>
          </a:p>
          <a:p>
            <a:r>
              <a:rPr lang="en-US" dirty="0"/>
              <a:t>Develop collaborative preparedness plans and standard operating procedures (SOPs) that reflect cross-border surveillance, communication, and coordination procedures</a:t>
            </a:r>
          </a:p>
          <a:p>
            <a:r>
              <a:rPr lang="en-US" dirty="0"/>
              <a:t>Informed by national-level cross-border discussions and guidance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91663" y="2655302"/>
            <a:ext cx="4434750" cy="2494547"/>
          </a:xfrm>
          <a:prstGeom prst="rect">
            <a:avLst/>
          </a:prstGeom>
        </p:spPr>
      </p:pic>
      <p:sp>
        <p:nvSpPr>
          <p:cNvPr id="6" name="TextBox 5"/>
          <p:cNvSpPr txBox="1"/>
          <p:nvPr/>
        </p:nvSpPr>
        <p:spPr>
          <a:xfrm>
            <a:off x="7686560" y="5149849"/>
            <a:ext cx="4044955" cy="307777"/>
          </a:xfrm>
          <a:prstGeom prst="rect">
            <a:avLst/>
          </a:prstGeom>
          <a:noFill/>
        </p:spPr>
        <p:txBody>
          <a:bodyPr wrap="square" rtlCol="0">
            <a:spAutoFit/>
          </a:bodyPr>
          <a:lstStyle/>
          <a:p>
            <a:pPr algn="ctr"/>
            <a:r>
              <a:rPr lang="en-US" sz="1400" dirty="0"/>
              <a:t>Credit: Pro-Health International</a:t>
            </a:r>
          </a:p>
        </p:txBody>
      </p:sp>
    </p:spTree>
    <p:extLst>
      <p:ext uri="{BB962C8B-B14F-4D97-AF65-F5344CB8AC3E}">
        <p14:creationId xmlns:p14="http://schemas.microsoft.com/office/powerpoint/2010/main" val="35369695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1D4BD6-34F4-47E4-B05F-4A9125EBB49F}"/>
              </a:ext>
            </a:extLst>
          </p:cNvPr>
          <p:cNvSpPr>
            <a:spLocks noGrp="1"/>
          </p:cNvSpPr>
          <p:nvPr>
            <p:ph type="title"/>
          </p:nvPr>
        </p:nvSpPr>
        <p:spPr>
          <a:xfrm>
            <a:off x="742951" y="585788"/>
            <a:ext cx="10915650" cy="1094844"/>
          </a:xfrm>
        </p:spPr>
        <p:txBody>
          <a:bodyPr/>
          <a:lstStyle/>
          <a:p>
            <a:pPr algn="ctr"/>
            <a:r>
              <a:rPr lang="en-US" b="1" dirty="0">
                <a:solidFill>
                  <a:schemeClr val="bg1"/>
                </a:solidFill>
                <a:latin typeface="Calibri" panose="020F0502020204030204" pitchFamily="34" charset="0"/>
                <a:ea typeface="Calibri" panose="020F0502020204030204" pitchFamily="34" charset="0"/>
                <a:cs typeface="Calibri" panose="020F0502020204030204" pitchFamily="34" charset="0"/>
              </a:rPr>
              <a:t>A</a:t>
            </a:r>
            <a:r>
              <a:rPr lang="en-US"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ctivities at ground crossing</a:t>
            </a:r>
            <a:endParaRPr lang="en-UG" dirty="0"/>
          </a:p>
        </p:txBody>
      </p:sp>
      <p:sp>
        <p:nvSpPr>
          <p:cNvPr id="4" name="Espace réservé du numéro de diapositive 3">
            <a:extLst>
              <a:ext uri="{FF2B5EF4-FFF2-40B4-BE49-F238E27FC236}">
                <a16:creationId xmlns:a16="http://schemas.microsoft.com/office/drawing/2014/main" id="{773E7BCA-F4E3-49D4-AB5B-148470925D66}"/>
              </a:ext>
            </a:extLst>
          </p:cNvPr>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1026" name="Picture 2" descr="Don't panic, support DR Congo in fight against deadly Ebola virus, UN  health agency urges | | UN News">
            <a:extLst>
              <a:ext uri="{FF2B5EF4-FFF2-40B4-BE49-F238E27FC236}">
                <a16:creationId xmlns:a16="http://schemas.microsoft.com/office/drawing/2014/main" id="{012035AA-7180-4830-9AA1-576E0711095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268688" y="2560637"/>
            <a:ext cx="7593210" cy="3416300"/>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D27900F4-22C1-40DE-98CE-851E11D8E39F}"/>
              </a:ext>
            </a:extLst>
          </p:cNvPr>
          <p:cNvSpPr txBox="1"/>
          <p:nvPr/>
        </p:nvSpPr>
        <p:spPr>
          <a:xfrm>
            <a:off x="742951" y="2760166"/>
            <a:ext cx="2728912" cy="646331"/>
          </a:xfrm>
          <a:prstGeom prst="rect">
            <a:avLst/>
          </a:prstGeom>
          <a:noFill/>
        </p:spPr>
        <p:txBody>
          <a:bodyPr wrap="square">
            <a:spAutoFit/>
          </a:bodyPr>
          <a:lstStyle/>
          <a:p>
            <a:r>
              <a:rPr lang="en-GB" dirty="0"/>
              <a:t>Health check at the border</a:t>
            </a:r>
          </a:p>
        </p:txBody>
      </p:sp>
    </p:spTree>
    <p:extLst>
      <p:ext uri="{BB962C8B-B14F-4D97-AF65-F5344CB8AC3E}">
        <p14:creationId xmlns:p14="http://schemas.microsoft.com/office/powerpoint/2010/main" val="1732147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970A39-80BB-4299-A86B-721A48E6D2AA}"/>
              </a:ext>
            </a:extLst>
          </p:cNvPr>
          <p:cNvSpPr>
            <a:spLocks noGrp="1"/>
          </p:cNvSpPr>
          <p:nvPr>
            <p:ph type="title"/>
          </p:nvPr>
        </p:nvSpPr>
        <p:spPr>
          <a:xfrm>
            <a:off x="1154953" y="973668"/>
            <a:ext cx="9846422" cy="706964"/>
          </a:xfrm>
        </p:spPr>
        <p:txBody>
          <a:bodyPr/>
          <a:lstStyle/>
          <a:p>
            <a:r>
              <a:rPr lang="en-GB" sz="3200" b="1" dirty="0"/>
              <a:t>Bi-national and Regional Consideration for information sharing</a:t>
            </a:r>
            <a:endParaRPr lang="en-UG" sz="3200" b="1" dirty="0"/>
          </a:p>
        </p:txBody>
      </p:sp>
      <p:sp>
        <p:nvSpPr>
          <p:cNvPr id="3" name="Espace réservé du contenu 2">
            <a:extLst>
              <a:ext uri="{FF2B5EF4-FFF2-40B4-BE49-F238E27FC236}">
                <a16:creationId xmlns:a16="http://schemas.microsoft.com/office/drawing/2014/main" id="{4D6621D0-22D7-41DD-A752-782C2822B139}"/>
              </a:ext>
            </a:extLst>
          </p:cNvPr>
          <p:cNvSpPr>
            <a:spLocks noGrp="1"/>
          </p:cNvSpPr>
          <p:nvPr>
            <p:ph idx="1"/>
          </p:nvPr>
        </p:nvSpPr>
        <p:spPr>
          <a:xfrm>
            <a:off x="242888" y="2314575"/>
            <a:ext cx="11129961" cy="4429125"/>
          </a:xfrm>
        </p:spPr>
        <p:txBody>
          <a:bodyPr>
            <a:normAutofit fontScale="70000" lnSpcReduction="20000"/>
          </a:bodyPr>
          <a:lstStyle/>
          <a:p>
            <a:r>
              <a:rPr lang="en-GB" dirty="0"/>
              <a:t>1. Are there designated cross-border focal points at the national and district levels?</a:t>
            </a:r>
          </a:p>
          <a:p>
            <a:r>
              <a:rPr lang="en-GB" dirty="0"/>
              <a:t> 2. What is the notification system to alert </a:t>
            </a:r>
            <a:r>
              <a:rPr lang="en-GB" dirty="0" err="1"/>
              <a:t>neighboring</a:t>
            </a:r>
            <a:r>
              <a:rPr lang="en-GB" dirty="0"/>
              <a:t> countries or a bi- or multi-national disease surveillance system about new cases of notifiable and priority diseases? Please describe district-level communication plans as well as national-level plans. </a:t>
            </a:r>
          </a:p>
          <a:p>
            <a:r>
              <a:rPr lang="en-GB" dirty="0"/>
              <a:t>3. Have standard case definitions for notifiable and priority diseases been shared with </a:t>
            </a:r>
            <a:r>
              <a:rPr lang="en-GB" dirty="0" err="1"/>
              <a:t>neighboring</a:t>
            </a:r>
            <a:r>
              <a:rPr lang="en-GB" dirty="0"/>
              <a:t> countries? If yes, ask if you may have a copy or if it is okay to take a photo of the document. </a:t>
            </a:r>
          </a:p>
          <a:p>
            <a:pPr lvl="1"/>
            <a:r>
              <a:rPr lang="en-GB" dirty="0"/>
              <a:t>3.1. Have </a:t>
            </a:r>
            <a:r>
              <a:rPr lang="en-GB" dirty="0" err="1"/>
              <a:t>neighboring</a:t>
            </a:r>
            <a:r>
              <a:rPr lang="en-GB" dirty="0"/>
              <a:t> countries shared their standard cases definitions for their notifiable and priority diseases with (insert name of country)? </a:t>
            </a:r>
          </a:p>
          <a:p>
            <a:r>
              <a:rPr lang="en-GB" dirty="0"/>
              <a:t>4. Does (insert name of country) have current agreements with </a:t>
            </a:r>
            <a:r>
              <a:rPr lang="en-GB" dirty="0" err="1"/>
              <a:t>neighboring</a:t>
            </a:r>
            <a:r>
              <a:rPr lang="en-GB" dirty="0"/>
              <a:t> countries at the regional, national, or district levels to facilitate cross-border communication for the following: Where available, ask for more information about with which countries, at what administrative level, date of signing, and ask if you may have a copy or if it is okay to take a photo of the document. </a:t>
            </a:r>
          </a:p>
          <a:p>
            <a:pPr lvl="1"/>
            <a:r>
              <a:rPr lang="en-GB" dirty="0"/>
              <a:t>4.1. Information sharing </a:t>
            </a:r>
          </a:p>
          <a:p>
            <a:pPr lvl="1"/>
            <a:r>
              <a:rPr lang="en-GB" dirty="0"/>
              <a:t>4.2. Laboratory specimen analysis and supply sharing </a:t>
            </a:r>
          </a:p>
          <a:p>
            <a:pPr lvl="1"/>
            <a:r>
              <a:rPr lang="en-GB" dirty="0"/>
              <a:t>4.3. Case management including access to transportation of cases across borders to reach nearer or better equipped health facilities. </a:t>
            </a:r>
          </a:p>
          <a:p>
            <a:pPr lvl="1"/>
            <a:r>
              <a:rPr lang="en-GB" dirty="0"/>
              <a:t>4.4. Contact tracing </a:t>
            </a:r>
          </a:p>
          <a:p>
            <a:r>
              <a:rPr lang="en-GB" dirty="0"/>
              <a:t>5. Please describe which agencies and technical stakeholders help facilitate cross-border coordination and information sharing, e.g. meetings, trainings. </a:t>
            </a:r>
          </a:p>
          <a:p>
            <a:r>
              <a:rPr lang="en-GB" dirty="0"/>
              <a:t>6. Please describe which agencies and technical stakeholders help facilitate joint </a:t>
            </a:r>
            <a:r>
              <a:rPr lang="en-GB"/>
              <a:t>epidemiological efforts.</a:t>
            </a:r>
            <a:endParaRPr lang="en-UG" dirty="0"/>
          </a:p>
        </p:txBody>
      </p:sp>
      <p:sp>
        <p:nvSpPr>
          <p:cNvPr id="4" name="Espace réservé du numéro de diapositive 3">
            <a:extLst>
              <a:ext uri="{FF2B5EF4-FFF2-40B4-BE49-F238E27FC236}">
                <a16:creationId xmlns:a16="http://schemas.microsoft.com/office/drawing/2014/main" id="{E33E9526-AC99-4C27-8884-242BD42FB645}"/>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1709145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Establishing and maintaining collaboration: Defining expectations</a:t>
            </a:r>
          </a:p>
        </p:txBody>
      </p:sp>
      <p:sp>
        <p:nvSpPr>
          <p:cNvPr id="3" name="Content Placeholder 2"/>
          <p:cNvSpPr>
            <a:spLocks noGrp="1"/>
          </p:cNvSpPr>
          <p:nvPr>
            <p:ph idx="1"/>
          </p:nvPr>
        </p:nvSpPr>
        <p:spPr>
          <a:xfrm>
            <a:off x="866196" y="2454333"/>
            <a:ext cx="10940793" cy="1556193"/>
          </a:xfrm>
        </p:spPr>
        <p:txBody>
          <a:bodyPr>
            <a:normAutofit lnSpcReduction="10000"/>
          </a:bodyPr>
          <a:lstStyle/>
          <a:p>
            <a:r>
              <a:rPr lang="en-US" dirty="0"/>
              <a:t>Who should you contact?</a:t>
            </a:r>
          </a:p>
          <a:p>
            <a:r>
              <a:rPr lang="en-US" dirty="0"/>
              <a:t>When should you contact them?</a:t>
            </a:r>
          </a:p>
          <a:p>
            <a:r>
              <a:rPr lang="en-US" dirty="0"/>
              <a:t>What information would you share?</a:t>
            </a:r>
          </a:p>
          <a:p>
            <a:r>
              <a:rPr lang="en-US" dirty="0"/>
              <a:t>How do you maintain collaboration during a cross-border health emergency?</a:t>
            </a: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6789" y="4241699"/>
            <a:ext cx="7979577" cy="1974469"/>
          </a:xfrm>
          <a:prstGeom prst="rect">
            <a:avLst/>
          </a:prstGeom>
        </p:spPr>
      </p:pic>
      <p:sp>
        <p:nvSpPr>
          <p:cNvPr id="6" name="TextBox 5"/>
          <p:cNvSpPr txBox="1"/>
          <p:nvPr/>
        </p:nvSpPr>
        <p:spPr>
          <a:xfrm>
            <a:off x="1936789" y="6216168"/>
            <a:ext cx="7979577" cy="307777"/>
          </a:xfrm>
          <a:prstGeom prst="rect">
            <a:avLst/>
          </a:prstGeom>
          <a:noFill/>
        </p:spPr>
        <p:txBody>
          <a:bodyPr wrap="square" rtlCol="0">
            <a:spAutoFit/>
          </a:bodyPr>
          <a:lstStyle/>
          <a:p>
            <a:pPr algn="ctr"/>
            <a:r>
              <a:rPr lang="en-US" sz="1400" dirty="0"/>
              <a:t>Credit: CDC Border Health Capacity Discussion Guide</a:t>
            </a:r>
          </a:p>
        </p:txBody>
      </p:sp>
    </p:spTree>
    <p:extLst>
      <p:ext uri="{BB962C8B-B14F-4D97-AF65-F5344CB8AC3E}">
        <p14:creationId xmlns:p14="http://schemas.microsoft.com/office/powerpoint/2010/main" val="932161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Priority tools for cross-border collaboration</a:t>
            </a:r>
          </a:p>
        </p:txBody>
      </p:sp>
      <p:sp>
        <p:nvSpPr>
          <p:cNvPr id="3" name="Content Placeholder 2"/>
          <p:cNvSpPr>
            <a:spLocks noGrp="1"/>
          </p:cNvSpPr>
          <p:nvPr>
            <p:ph idx="1"/>
          </p:nvPr>
        </p:nvSpPr>
        <p:spPr>
          <a:xfrm>
            <a:off x="6000459" y="2620468"/>
            <a:ext cx="5495080" cy="3416300"/>
          </a:xfrm>
        </p:spPr>
        <p:txBody>
          <a:bodyPr>
            <a:normAutofit/>
          </a:bodyPr>
          <a:lstStyle/>
          <a:p>
            <a:r>
              <a:rPr lang="en-US" dirty="0"/>
              <a:t>Updated contact information</a:t>
            </a:r>
          </a:p>
          <a:p>
            <a:r>
              <a:rPr lang="en-US" dirty="0"/>
              <a:t>Table of priority diseases for real-time cross-border reporting</a:t>
            </a:r>
          </a:p>
          <a:p>
            <a:r>
              <a:rPr lang="en-US" dirty="0"/>
              <a:t>Table of minimum reporting requirements for a cross-border report of a communicable disease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41184" y="2470485"/>
            <a:ext cx="4558552" cy="3304673"/>
          </a:xfrm>
          <a:prstGeom prst="rect">
            <a:avLst/>
          </a:prstGeom>
        </p:spPr>
      </p:pic>
      <p:sp>
        <p:nvSpPr>
          <p:cNvPr id="6" name="TextBox 5"/>
          <p:cNvSpPr txBox="1"/>
          <p:nvPr/>
        </p:nvSpPr>
        <p:spPr>
          <a:xfrm>
            <a:off x="1441907" y="5775158"/>
            <a:ext cx="3357106" cy="523220"/>
          </a:xfrm>
          <a:prstGeom prst="rect">
            <a:avLst/>
          </a:prstGeom>
          <a:noFill/>
        </p:spPr>
        <p:txBody>
          <a:bodyPr wrap="square" rtlCol="0">
            <a:spAutoFit/>
          </a:bodyPr>
          <a:lstStyle/>
          <a:p>
            <a:pPr algn="ctr"/>
            <a:r>
              <a:rPr lang="en-US" sz="1400" dirty="0"/>
              <a:t>Credit: CDC Border Health Capacity Discussion Guide</a:t>
            </a:r>
          </a:p>
        </p:txBody>
      </p:sp>
    </p:spTree>
    <p:extLst>
      <p:ext uri="{BB962C8B-B14F-4D97-AF65-F5344CB8AC3E}">
        <p14:creationId xmlns:p14="http://schemas.microsoft.com/office/powerpoint/2010/main" val="1413355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Priority tools for cross-border collaboration (continued)</a:t>
            </a:r>
          </a:p>
        </p:txBody>
      </p:sp>
      <p:sp>
        <p:nvSpPr>
          <p:cNvPr id="3" name="Content Placeholder 2"/>
          <p:cNvSpPr>
            <a:spLocks noGrp="1"/>
          </p:cNvSpPr>
          <p:nvPr>
            <p:ph idx="1"/>
          </p:nvPr>
        </p:nvSpPr>
        <p:spPr>
          <a:xfrm>
            <a:off x="1154955" y="2603500"/>
            <a:ext cx="9770220" cy="3416300"/>
          </a:xfrm>
        </p:spPr>
        <p:txBody>
          <a:bodyPr/>
          <a:lstStyle/>
          <a:p>
            <a:r>
              <a:rPr lang="en-US" dirty="0"/>
              <a:t>Decision tree for determining when to initiate cross-border communication</a:t>
            </a:r>
          </a:p>
          <a:p>
            <a:r>
              <a:rPr lang="en-US" dirty="0"/>
              <a:t>Decision tree for determining how to respond to cross-border communication</a:t>
            </a:r>
          </a:p>
          <a:p>
            <a:r>
              <a:rPr lang="en-US" dirty="0"/>
              <a:t>Standard operating procedure for notification to a cross-border counterpart in the event of a suspected or probable cross-border public health event</a:t>
            </a:r>
          </a:p>
          <a:p>
            <a:r>
              <a:rPr lang="en-US" dirty="0"/>
              <a:t>Standard operating procedure for response to receipt of notification from a cross-border counterpart of a suspected or probable cross-border public health event</a:t>
            </a:r>
          </a:p>
          <a:p>
            <a:endParaRPr lang="en-US" dirty="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218810785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1452</TotalTime>
  <Words>1791</Words>
  <Application>Microsoft Office PowerPoint</Application>
  <PresentationFormat>Widescreen</PresentationFormat>
  <Paragraphs>176</Paragraphs>
  <Slides>20</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Century Gothic</vt:lpstr>
      <vt:lpstr>Wingdings</vt:lpstr>
      <vt:lpstr>Wingdings 3</vt:lpstr>
      <vt:lpstr>Ion Boardroom</vt:lpstr>
      <vt:lpstr>Considerations for Ground Crossings</vt:lpstr>
      <vt:lpstr>Learning objectives</vt:lpstr>
      <vt:lpstr>How to assess ground crossing capabilities: The Border Health Capacity Discussion Guide </vt:lpstr>
      <vt:lpstr>Purpose of local-level cross-border collaboration </vt:lpstr>
      <vt:lpstr>Activities at ground crossing</vt:lpstr>
      <vt:lpstr>Bi-national and Regional Consideration for information sharing</vt:lpstr>
      <vt:lpstr>Establishing and maintaining collaboration: Defining expectations</vt:lpstr>
      <vt:lpstr>Priority tools for cross-border collaboration</vt:lpstr>
      <vt:lpstr>Priority tools for cross-border collaboration (continued)</vt:lpstr>
      <vt:lpstr>Priority diseases/events for real-time cross-border reporting</vt:lpstr>
      <vt:lpstr>Minimum reporting requirements for a cross-border report of a communicable disease</vt:lpstr>
      <vt:lpstr>Decision tree for determining when to initiate cross-border communication of a public health event</vt:lpstr>
      <vt:lpstr>Decision tree for determining how to respond to a cross-border communication of a public health event</vt:lpstr>
      <vt:lpstr>Communication structure for reporting a cross-border event</vt:lpstr>
      <vt:lpstr>Developing cross-border meetings</vt:lpstr>
      <vt:lpstr>Cross-border meeting objectives</vt:lpstr>
      <vt:lpstr>Cross-border meeting: example agenda</vt:lpstr>
      <vt:lpstr>Cross-border meeting: example agenda (continued)</vt:lpstr>
      <vt:lpstr>Continuing Cross border collaboration</vt:lpstr>
      <vt:lpstr>Activity: Share your experiences!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97</cp:revision>
  <dcterms:created xsi:type="dcterms:W3CDTF">2018-05-15T08:59:29Z</dcterms:created>
  <dcterms:modified xsi:type="dcterms:W3CDTF">2021-04-26T21:09:44Z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2021-04-26T21:09:44Z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8008ad8b-3c80-4a5f-bbe1-83191977c502</vt:lpwstr>
  </property>
  <property fmtid="{D5CDD505-2E9C-101B-9397-08002B2CF9AE}" pid="8" name="MSIP_Label_7b94a7b8-f06c-4dfe-bdcc-9b548fd58c31_ContentBits">
    <vt:lpwstr>0</vt:lpwstr>
  </property>
</Properties>
</file>